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9" r:id="rId1"/>
  </p:sldMasterIdLst>
  <p:notesMasterIdLst>
    <p:notesMasterId r:id="rId26"/>
  </p:notesMasterIdLst>
  <p:sldIdLst>
    <p:sldId id="315" r:id="rId2"/>
    <p:sldId id="286" r:id="rId3"/>
    <p:sldId id="299" r:id="rId4"/>
    <p:sldId id="294" r:id="rId5"/>
    <p:sldId id="316" r:id="rId6"/>
    <p:sldId id="318" r:id="rId7"/>
    <p:sldId id="304" r:id="rId8"/>
    <p:sldId id="317" r:id="rId9"/>
    <p:sldId id="319" r:id="rId10"/>
    <p:sldId id="320" r:id="rId11"/>
    <p:sldId id="321" r:id="rId12"/>
    <p:sldId id="322" r:id="rId13"/>
    <p:sldId id="325" r:id="rId14"/>
    <p:sldId id="326" r:id="rId15"/>
    <p:sldId id="327" r:id="rId16"/>
    <p:sldId id="323" r:id="rId17"/>
    <p:sldId id="289" r:id="rId18"/>
    <p:sldId id="324" r:id="rId19"/>
    <p:sldId id="328" r:id="rId20"/>
    <p:sldId id="329" r:id="rId21"/>
    <p:sldId id="293" r:id="rId22"/>
    <p:sldId id="330" r:id="rId23"/>
    <p:sldId id="331" r:id="rId24"/>
    <p:sldId id="267" r:id="rId25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9A489-FC98-4CE8-B8EB-76481A049DC1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97AF-D452-4C2E-8D9D-01FE19115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89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2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40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52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2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61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37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07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45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21805500-3749-4101-BC03-320FB0871253}" type="datetimeFigureOut">
              <a:rPr lang="ru-RU" smtClean="0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C0F76CD-C041-4B6A-BD39-B0E5093135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564904"/>
            <a:ext cx="7560840" cy="1584176"/>
          </a:xfrm>
        </p:spPr>
        <p:txBody>
          <a:bodyPr/>
          <a:lstStyle/>
          <a:p>
            <a:r>
              <a:rPr lang="ru-RU" sz="2400" b="1" dirty="0">
                <a:solidFill>
                  <a:srgbClr val="7030A0"/>
                </a:solidFill>
                <a:effectLst/>
              </a:rPr>
              <a:t>Факторы оценки </a:t>
            </a:r>
            <a:r>
              <a:rPr lang="ru-RU" sz="2400" b="1" dirty="0" err="1">
                <a:solidFill>
                  <a:srgbClr val="7030A0"/>
                </a:solidFill>
                <a:effectLst/>
              </a:rPr>
              <a:t>непредпринимателями</a:t>
            </a:r>
            <a:r>
              <a:rPr lang="ru-RU" sz="2400" b="1" dirty="0">
                <a:solidFill>
                  <a:srgbClr val="7030A0"/>
                </a:solidFill>
                <a:effectLst/>
              </a:rPr>
              <a:t> рамочных условий предпринимательской деятельности в условиях различного социально-экономического контекста в регионе</a:t>
            </a:r>
            <a:endParaRPr lang="ru-RU" sz="24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57" y="4797152"/>
            <a:ext cx="8942826" cy="19168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7030A0"/>
                </a:solidFill>
                <a:effectLst/>
              </a:rPr>
              <a:t>28-29 января 2016 г., </a:t>
            </a:r>
            <a:r>
              <a:rPr lang="ru-RU" sz="2400" b="1" dirty="0" smtClean="0">
                <a:solidFill>
                  <a:srgbClr val="7030A0"/>
                </a:solidFill>
                <a:effectLst/>
              </a:rPr>
              <a:t>Санкт-Петербург</a:t>
            </a:r>
          </a:p>
          <a:p>
            <a:pPr>
              <a:spcBef>
                <a:spcPts val="0"/>
              </a:spcBef>
            </a:pPr>
            <a:endParaRPr lang="ru-RU" sz="2400" b="1" dirty="0">
              <a:solidFill>
                <a:srgbClr val="7030A0"/>
              </a:solidFill>
              <a:effectLst/>
            </a:endParaRPr>
          </a:p>
          <a:p>
            <a:pPr>
              <a:spcBef>
                <a:spcPts val="0"/>
              </a:spcBef>
            </a:pPr>
            <a:endParaRPr lang="ru-RU" sz="2400" b="1" dirty="0">
              <a:solidFill>
                <a:srgbClr val="7030A0"/>
              </a:solidFill>
              <a:effectLst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7030A0"/>
                </a:solidFill>
                <a:effectLst/>
              </a:rPr>
              <a:t>Международная </a:t>
            </a:r>
            <a:r>
              <a:rPr lang="ru-RU" sz="2400" b="1" dirty="0">
                <a:solidFill>
                  <a:srgbClr val="7030A0"/>
                </a:solidFill>
                <a:effectLst/>
              </a:rPr>
              <a:t>научно-практическая конференция</a:t>
            </a:r>
          </a:p>
          <a:p>
            <a:pPr>
              <a:spcBef>
                <a:spcPts val="0"/>
              </a:spcBef>
            </a:pPr>
            <a:r>
              <a:rPr lang="ru-RU" sz="2400" b="1" dirty="0">
                <a:solidFill>
                  <a:srgbClr val="7030A0"/>
                </a:solidFill>
                <a:effectLst/>
              </a:rPr>
              <a:t>«Статистика в экономических и гуманитарных науках»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2826" y="1176898"/>
            <a:ext cx="28690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CC0000"/>
                </a:solidFill>
                <a:latin typeface="+mn-lt"/>
                <a:cs typeface="+mn-cs"/>
              </a:rPr>
              <a:t>РГСУ  (Москва, Россия)</a:t>
            </a:r>
            <a:endParaRPr lang="en-US" sz="1400" b="1" i="1" dirty="0" smtClean="0">
              <a:solidFill>
                <a:srgbClr val="CC0000"/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11508" y="776262"/>
            <a:ext cx="2658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CC0000"/>
                </a:solidFill>
              </a:rPr>
              <a:t>О. И. Образцова</a:t>
            </a:r>
            <a:endParaRPr lang="ru-RU" sz="2400" dirty="0">
              <a:solidFill>
                <a:srgbClr val="CC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6387" y="1939202"/>
            <a:ext cx="36061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solidFill>
                  <a:srgbClr val="CC0000"/>
                </a:solidFill>
                <a:latin typeface="+mn-lt"/>
                <a:cs typeface="+mn-cs"/>
              </a:rPr>
              <a:t>НИУ ВШЭ  (Москва, Россия)</a:t>
            </a:r>
            <a:endParaRPr lang="en-US" sz="1400" b="1" i="1" dirty="0" smtClean="0">
              <a:solidFill>
                <a:srgbClr val="CC0000"/>
              </a:solidFill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11508" y="1477537"/>
            <a:ext cx="259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C0000"/>
                </a:solidFill>
              </a:rPr>
              <a:t>Е. В. Поповская</a:t>
            </a:r>
            <a:endParaRPr lang="ru-RU" sz="24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10829"/>
              </p:ext>
            </p:extLst>
          </p:nvPr>
        </p:nvGraphicFramePr>
        <p:xfrm>
          <a:off x="1" y="1268760"/>
          <a:ext cx="9036497" cy="5589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865"/>
                <a:gridCol w="4372498"/>
                <a:gridCol w="1457499"/>
                <a:gridCol w="1532635"/>
              </a:tblGrid>
              <a:tr h="50321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Компоненты контекста</a:t>
                      </a:r>
                      <a:endParaRPr lang="ru-RU" sz="20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Индикаторы</a:t>
                      </a:r>
                      <a:endParaRPr lang="ru-RU" sz="20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Уровневые</a:t>
                      </a:r>
                      <a:endParaRPr lang="ru-RU" sz="20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Темпы роста</a:t>
                      </a:r>
                      <a:endParaRPr lang="ru-RU" sz="20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835">
                <a:tc rowSpan="11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effectLst/>
                        </a:rPr>
                        <a:t>Уровень 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</a:rPr>
                        <a:t>жизни</a:t>
                      </a:r>
                      <a:endParaRPr lang="ru-RU" sz="20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effectLst/>
                        </a:rPr>
                        <a:t>ФКП ДХ, </a:t>
                      </a:r>
                      <a:r>
                        <a:rPr lang="ru-RU" sz="1800" dirty="0" err="1">
                          <a:solidFill>
                            <a:srgbClr val="7030A0"/>
                          </a:solidFill>
                          <a:effectLst/>
                        </a:rPr>
                        <a:t>тыс</a:t>
                      </a: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7030A0"/>
                          </a:solidFill>
                          <a:effectLst/>
                        </a:rPr>
                        <a:t>рублей/чел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</a:rPr>
                        <a:t>2009, 2010, 2011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2010/2009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2011/2010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Жилая площадь на 1 жителя ( на конец года, квадр. м)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effectLst/>
                        </a:rPr>
                        <a:t>К-т </a:t>
                      </a: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младенческой смертности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Среднедушевые доходы населения, </a:t>
                      </a:r>
                      <a:r>
                        <a:rPr lang="ru-RU" sz="1800" dirty="0" err="1" smtClean="0">
                          <a:solidFill>
                            <a:srgbClr val="7030A0"/>
                          </a:solidFill>
                          <a:effectLst/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Соотношение с величиной </a:t>
                      </a:r>
                      <a:r>
                        <a:rPr lang="ru-RU" sz="1800" dirty="0" smtClean="0">
                          <a:solidFill>
                            <a:srgbClr val="7030A0"/>
                          </a:solidFill>
                          <a:effectLst/>
                        </a:rPr>
                        <a:t>ПМ среднедушевых </a:t>
                      </a: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доходов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Оборот розничной торговли на душу населения, тыс. </a:t>
                      </a:r>
                      <a:r>
                        <a:rPr lang="ru-RU" sz="1800" dirty="0" err="1">
                          <a:solidFill>
                            <a:srgbClr val="7030A0"/>
                          </a:solidFill>
                          <a:effectLst/>
                        </a:rPr>
                        <a:t>руб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Средний размер вклада (депозит) физических  лиц на рублевых счетах, </a:t>
                      </a:r>
                      <a:r>
                        <a:rPr lang="ru-RU" sz="1800" dirty="0" err="1">
                          <a:solidFill>
                            <a:srgbClr val="7030A0"/>
                          </a:solidFill>
                          <a:effectLst/>
                        </a:rPr>
                        <a:t>тыс.руб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Средний размер вклада (депозит) физических  лиц на валютных счетах в Сбербанке (рублей), </a:t>
                      </a:r>
                      <a:r>
                        <a:rPr lang="ru-RU" sz="1800" dirty="0" err="1">
                          <a:solidFill>
                            <a:srgbClr val="7030A0"/>
                          </a:solidFill>
                          <a:effectLst/>
                        </a:rPr>
                        <a:t>тыс.руб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effectLst/>
                        </a:rPr>
                        <a:t>Абсолютная бедность, </a:t>
                      </a: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чел.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Среднемесячная номинальная начисленная заработная плата работников организаций</a:t>
                      </a:r>
                      <a:r>
                        <a:rPr lang="ru-RU" sz="1800">
                          <a:solidFill>
                            <a:srgbClr val="7030A0"/>
                          </a:solidFill>
                          <a:effectLst/>
                        </a:rPr>
                        <a:t>, </a:t>
                      </a:r>
                      <a:r>
                        <a:rPr lang="ru-RU" sz="1800" smtClean="0">
                          <a:solidFill>
                            <a:srgbClr val="7030A0"/>
                          </a:solidFill>
                          <a:effectLst/>
                        </a:rPr>
                        <a:t>тыс. </a:t>
                      </a: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руб.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effectLst/>
                        </a:rPr>
                        <a:t>Доля семей на </a:t>
                      </a: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учете в качестве нуждающихся в </a:t>
                      </a:r>
                      <a:r>
                        <a:rPr lang="ru-RU" sz="1800" dirty="0" smtClean="0">
                          <a:solidFill>
                            <a:srgbClr val="7030A0"/>
                          </a:solidFill>
                          <a:effectLst/>
                        </a:rPr>
                        <a:t>жилье, </a:t>
                      </a:r>
                      <a:r>
                        <a:rPr lang="ru-RU" sz="1800" dirty="0">
                          <a:solidFill>
                            <a:srgbClr val="7030A0"/>
                          </a:solidFill>
                          <a:effectLst/>
                        </a:rPr>
                        <a:t>%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848872" cy="100811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800" b="1" dirty="0" smtClean="0">
                <a:solidFill>
                  <a:srgbClr val="7030A0"/>
                </a:solidFill>
              </a:rPr>
              <a:t>Индикаторы компонентов внешнего регионального контекста </a:t>
            </a:r>
            <a:r>
              <a:rPr lang="ru-RU" sz="2800" b="1" dirty="0">
                <a:solidFill>
                  <a:srgbClr val="7030A0"/>
                </a:solidFill>
              </a:rPr>
              <a:t>предпринимательской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8896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67013"/>
              </p:ext>
            </p:extLst>
          </p:nvPr>
        </p:nvGraphicFramePr>
        <p:xfrm>
          <a:off x="0" y="2138490"/>
          <a:ext cx="9108504" cy="4732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9752"/>
                <a:gridCol w="3636912"/>
                <a:gridCol w="1368152"/>
                <a:gridCol w="1763688"/>
              </a:tblGrid>
              <a:tr h="21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Компоненты контекста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Индикаторы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Уровневые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Темпы роста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Развитие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  <a:effectLst/>
                        </a:rPr>
                        <a:t> б</a:t>
                      </a: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изнеса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Число малых предприятий на 10000 человек населения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2009,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2010,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2011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2010/2009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2011/2010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Доля убыточных (от общего числа организаций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</a:rPr>
                        <a:t>), %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</a:rPr>
                        <a:t>Инвестиции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Инвестиции в основной капитал на душу населения, тыс. </a:t>
                      </a:r>
                      <a:r>
                        <a:rPr lang="ru-RU" sz="1800" b="1" dirty="0" err="1">
                          <a:solidFill>
                            <a:srgbClr val="7030A0"/>
                          </a:solidFill>
                          <a:effectLst/>
                        </a:rPr>
                        <a:t>руб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2009,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2010,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2011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2010/2009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2011/2010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Региональные ресурсы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Степень износа основных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</a:rPr>
                        <a:t>фондов, %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2009,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2010,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2011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2010/2009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2011/2010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Безопасность и правовая среда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Число зарегистрированных преступлений на 10000 чел населения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2009,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2010,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effectLst/>
                        </a:rPr>
                        <a:t>2011</a:t>
                      </a:r>
                      <a:endParaRPr lang="ru-RU" sz="1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2010/2009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</a:rPr>
                        <a:t>2011/2010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848872" cy="144016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Индикаторы компонентов внешнего регионального контекста </a:t>
            </a:r>
            <a:r>
              <a:rPr lang="ru-RU" sz="2800" b="1" dirty="0">
                <a:solidFill>
                  <a:srgbClr val="7030A0"/>
                </a:solidFill>
              </a:rPr>
              <a:t>предпринимательской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67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2247"/>
            <a:ext cx="6870700" cy="1134505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ru-RU" sz="36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Методика </a:t>
            </a:r>
            <a:r>
              <a:rPr lang="ru-RU" sz="36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типологизации</a:t>
            </a:r>
            <a:r>
              <a:rPr lang="ru-RU" sz="36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социально-экономического контекста в регионах РФ</a:t>
            </a:r>
            <a:endParaRPr lang="ru-RU" sz="12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77" y="1263494"/>
            <a:ext cx="8720926" cy="4179383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romanUcPeriod"/>
            </a:pPr>
            <a:r>
              <a:rPr lang="ru-RU" sz="2000" b="1" dirty="0" smtClean="0">
                <a:solidFill>
                  <a:srgbClr val="FF0000"/>
                </a:solidFill>
              </a:rPr>
              <a:t>Анализ структуры </a:t>
            </a:r>
            <a:r>
              <a:rPr lang="ru-RU" sz="2000" b="1" dirty="0">
                <a:solidFill>
                  <a:srgbClr val="FF0000"/>
                </a:solidFill>
              </a:rPr>
              <a:t>взаимосвязей между индикаторами внешнего </a:t>
            </a:r>
            <a:r>
              <a:rPr lang="ru-RU" sz="2000" b="1" dirty="0" smtClean="0">
                <a:solidFill>
                  <a:srgbClr val="FF0000"/>
                </a:solidFill>
              </a:rPr>
              <a:t>контекста методом факторного анализа </a:t>
            </a:r>
            <a:r>
              <a:rPr lang="ru-RU" sz="2000" b="1" dirty="0">
                <a:solidFill>
                  <a:srgbClr val="7030A0"/>
                </a:solidFill>
              </a:rPr>
              <a:t>по коррелирующим </a:t>
            </a:r>
            <a:r>
              <a:rPr lang="ru-RU" sz="2000" b="1" dirty="0" smtClean="0">
                <a:solidFill>
                  <a:srgbClr val="7030A0"/>
                </a:solidFill>
              </a:rPr>
              <a:t>переменным – применимость </a:t>
            </a:r>
            <a:r>
              <a:rPr lang="ru-RU" sz="2000" b="1" dirty="0">
                <a:solidFill>
                  <a:srgbClr val="7030A0"/>
                </a:solidFill>
              </a:rPr>
              <a:t>метода для изучения внешнего контекста предпринимательства </a:t>
            </a:r>
            <a:r>
              <a:rPr lang="ru-RU" sz="2000" b="1" dirty="0" smtClean="0">
                <a:solidFill>
                  <a:srgbClr val="7030A0"/>
                </a:solidFill>
              </a:rPr>
              <a:t>характеризуется высокой степенью адекватности и достоверности результата:</a:t>
            </a:r>
            <a:endParaRPr lang="ru-RU" sz="2000" b="1" dirty="0">
              <a:solidFill>
                <a:srgbClr val="7030A0"/>
              </a:solidFill>
            </a:endParaRPr>
          </a:p>
          <a:p>
            <a:pPr lvl="1">
              <a:lnSpc>
                <a:spcPct val="80000"/>
              </a:lnSpc>
              <a:spcBef>
                <a:spcPts val="400"/>
              </a:spcBef>
            </a:pPr>
            <a:r>
              <a:rPr lang="ru-RU" sz="1600" b="1" dirty="0" smtClean="0">
                <a:solidFill>
                  <a:srgbClr val="7030A0"/>
                </a:solidFill>
              </a:rPr>
              <a:t>все переменные измерены в количественной шкале;</a:t>
            </a:r>
          </a:p>
          <a:p>
            <a:pPr lvl="1">
              <a:lnSpc>
                <a:spcPct val="80000"/>
              </a:lnSpc>
              <a:spcBef>
                <a:spcPts val="400"/>
              </a:spcBef>
            </a:pPr>
            <a:r>
              <a:rPr lang="ru-RU" sz="1600" b="1" dirty="0" smtClean="0">
                <a:solidFill>
                  <a:srgbClr val="7030A0"/>
                </a:solidFill>
              </a:rPr>
              <a:t>исходные переменные распределены симметрично (Ким, Мюллер, 1989);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 lvl="1">
              <a:lnSpc>
                <a:spcPct val="80000"/>
              </a:lnSpc>
              <a:spcBef>
                <a:spcPts val="400"/>
              </a:spcBef>
            </a:pPr>
            <a:r>
              <a:rPr lang="ru-RU" sz="1600" b="1" dirty="0" smtClean="0">
                <a:solidFill>
                  <a:srgbClr val="7030A0"/>
                </a:solidFill>
              </a:rPr>
              <a:t>мера выборочной адекватности Кайзера-Мейера-</a:t>
            </a:r>
            <a:r>
              <a:rPr lang="ru-RU" sz="1600" b="1" dirty="0" err="1" smtClean="0">
                <a:solidFill>
                  <a:srgbClr val="7030A0"/>
                </a:solidFill>
              </a:rPr>
              <a:t>Олкина</a:t>
            </a:r>
            <a:r>
              <a:rPr lang="ru-RU" sz="1600" b="1" dirty="0" smtClean="0">
                <a:solidFill>
                  <a:srgbClr val="7030A0"/>
                </a:solidFill>
              </a:rPr>
              <a:t> (КМО = 0,867)</a:t>
            </a:r>
          </a:p>
          <a:p>
            <a:pPr lvl="1">
              <a:lnSpc>
                <a:spcPct val="80000"/>
              </a:lnSpc>
              <a:spcBef>
                <a:spcPts val="400"/>
              </a:spcBef>
            </a:pPr>
            <a:r>
              <a:rPr lang="ru-RU" sz="1600" b="1" dirty="0" smtClean="0">
                <a:solidFill>
                  <a:srgbClr val="7030A0"/>
                </a:solidFill>
              </a:rPr>
              <a:t>критерий сферичности </a:t>
            </a:r>
            <a:r>
              <a:rPr lang="ru-RU" sz="1600" b="1" dirty="0" err="1" smtClean="0">
                <a:solidFill>
                  <a:srgbClr val="7030A0"/>
                </a:solidFill>
              </a:rPr>
              <a:t>Бартлетта</a:t>
            </a:r>
            <a:r>
              <a:rPr lang="ru-RU" sz="1600" b="1" dirty="0" smtClean="0">
                <a:solidFill>
                  <a:srgbClr val="7030A0"/>
                </a:solidFill>
              </a:rPr>
              <a:t> (р</a:t>
            </a:r>
            <a:r>
              <a:rPr lang="en-US" sz="1600" b="1" dirty="0" smtClean="0">
                <a:solidFill>
                  <a:srgbClr val="7030A0"/>
                </a:solidFill>
              </a:rPr>
              <a:t>&lt;</a:t>
            </a:r>
            <a:r>
              <a:rPr lang="ru-RU" sz="1600" b="1" dirty="0" smtClean="0">
                <a:solidFill>
                  <a:srgbClr val="7030A0"/>
                </a:solidFill>
              </a:rPr>
              <a:t>0,01)</a:t>
            </a:r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romanUcPeriod"/>
            </a:pPr>
            <a:r>
              <a:rPr lang="ru-RU" sz="2000" b="1" dirty="0" smtClean="0">
                <a:solidFill>
                  <a:srgbClr val="FF0000"/>
                </a:solidFill>
              </a:rPr>
              <a:t>Редукция данных </a:t>
            </a:r>
            <a:r>
              <a:rPr lang="ru-RU" sz="2000" b="1" dirty="0" smtClean="0">
                <a:solidFill>
                  <a:srgbClr val="7030A0"/>
                </a:solidFill>
              </a:rPr>
              <a:t>путём построения латентных независимых переменных</a:t>
            </a:r>
          </a:p>
          <a:p>
            <a:pPr marL="514350" indent="-514350">
              <a:lnSpc>
                <a:spcPct val="80000"/>
              </a:lnSpc>
              <a:spcBef>
                <a:spcPts val="400"/>
              </a:spcBef>
              <a:buFont typeface="+mj-lt"/>
              <a:buAutoNum type="romanUcPeriod"/>
            </a:pPr>
            <a:r>
              <a:rPr lang="ru-RU" sz="2000" b="1" dirty="0" smtClean="0">
                <a:solidFill>
                  <a:srgbClr val="FF0000"/>
                </a:solidFill>
              </a:rPr>
              <a:t>Комплексная иерархическая классификация </a:t>
            </a:r>
            <a:r>
              <a:rPr lang="ru-RU" sz="2000" b="1" dirty="0">
                <a:solidFill>
                  <a:srgbClr val="7030A0"/>
                </a:solidFill>
              </a:rPr>
              <a:t>субъектов </a:t>
            </a:r>
            <a:r>
              <a:rPr lang="ru-RU" sz="2000" b="1" dirty="0" smtClean="0">
                <a:solidFill>
                  <a:srgbClr val="7030A0"/>
                </a:solidFill>
              </a:rPr>
              <a:t>РФ и выделение </a:t>
            </a:r>
            <a:r>
              <a:rPr lang="ru-RU" sz="2000" b="1" dirty="0">
                <a:solidFill>
                  <a:srgbClr val="7030A0"/>
                </a:solidFill>
              </a:rPr>
              <a:t>однородных </a:t>
            </a:r>
            <a:r>
              <a:rPr lang="ru-RU" sz="2000" b="1" dirty="0">
                <a:solidFill>
                  <a:srgbClr val="FF0000"/>
                </a:solidFill>
              </a:rPr>
              <a:t>по социально-экономическому контексту </a:t>
            </a:r>
            <a:r>
              <a:rPr lang="ru-RU" sz="2000" b="1" dirty="0">
                <a:solidFill>
                  <a:srgbClr val="7030A0"/>
                </a:solidFill>
              </a:rPr>
              <a:t>региональных </a:t>
            </a:r>
            <a:r>
              <a:rPr lang="ru-RU" sz="2000" b="1" dirty="0" smtClean="0">
                <a:solidFill>
                  <a:srgbClr val="7030A0"/>
                </a:solidFill>
              </a:rPr>
              <a:t>кластеров на </a:t>
            </a:r>
            <a:r>
              <a:rPr lang="ru-RU" sz="2000" b="1" dirty="0">
                <a:solidFill>
                  <a:srgbClr val="7030A0"/>
                </a:solidFill>
              </a:rPr>
              <a:t>основе полученных </a:t>
            </a:r>
            <a:r>
              <a:rPr lang="ru-RU" sz="2000" b="1" dirty="0" smtClean="0">
                <a:solidFill>
                  <a:srgbClr val="7030A0"/>
                </a:solidFill>
              </a:rPr>
              <a:t>моделей латентных переменных - факторов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19" y="5373216"/>
            <a:ext cx="64508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+mn-lt"/>
                <a:cs typeface="+mn-cs"/>
              </a:rPr>
              <a:t>Кумулятивная объяснённая дисперсия 79,1%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+mn-lt"/>
                <a:cs typeface="+mn-cs"/>
              </a:rPr>
              <a:t>Метод </a:t>
            </a:r>
            <a:r>
              <a:rPr lang="ru-RU" b="1" dirty="0">
                <a:solidFill>
                  <a:srgbClr val="0070C0"/>
                </a:solidFill>
                <a:latin typeface="+mn-lt"/>
                <a:cs typeface="+mn-cs"/>
              </a:rPr>
              <a:t>выделения: главные компоненты</a:t>
            </a:r>
          </a:p>
          <a:p>
            <a:r>
              <a:rPr lang="ru-RU" b="1" dirty="0">
                <a:solidFill>
                  <a:srgbClr val="0070C0"/>
                </a:solidFill>
                <a:latin typeface="+mn-lt"/>
                <a:cs typeface="+mn-cs"/>
              </a:rPr>
              <a:t>Метод вращения: </a:t>
            </a:r>
            <a:r>
              <a:rPr lang="ru-RU" b="1" dirty="0" err="1">
                <a:solidFill>
                  <a:srgbClr val="0070C0"/>
                </a:solidFill>
                <a:latin typeface="+mn-lt"/>
                <a:cs typeface="+mn-cs"/>
              </a:rPr>
              <a:t>Варимакс</a:t>
            </a:r>
            <a:r>
              <a:rPr lang="ru-RU" b="1" dirty="0">
                <a:solidFill>
                  <a:srgbClr val="0070C0"/>
                </a:solidFill>
                <a:latin typeface="+mn-lt"/>
                <a:cs typeface="+mn-cs"/>
              </a:rPr>
              <a:t> с нормализацией Кайзера</a:t>
            </a:r>
          </a:p>
          <a:p>
            <a:r>
              <a:rPr lang="ru-RU" b="1" dirty="0">
                <a:solidFill>
                  <a:srgbClr val="0070C0"/>
                </a:solidFill>
                <a:latin typeface="+mn-lt"/>
                <a:cs typeface="+mn-cs"/>
              </a:rPr>
              <a:t>Вращение сошлось за 11 итераций</a:t>
            </a:r>
          </a:p>
        </p:txBody>
      </p:sp>
    </p:spTree>
    <p:extLst>
      <p:ext uri="{BB962C8B-B14F-4D97-AF65-F5344CB8AC3E}">
        <p14:creationId xmlns:p14="http://schemas.microsoft.com/office/powerpoint/2010/main" val="25316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59835"/>
              </p:ext>
            </p:extLst>
          </p:nvPr>
        </p:nvGraphicFramePr>
        <p:xfrm>
          <a:off x="107504" y="1181744"/>
          <a:ext cx="8424936" cy="4662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5040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</a:rPr>
                        <a:t>Факторы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Коэффициенты в матрице факторных нагрузок после вращения *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38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1 - «Благосостояние»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ru-RU" dirty="0" smtClean="0">
                        <a:solidFill>
                          <a:srgbClr val="7030A0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6 субъектов РФ**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Среднедушевые доходы,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Темпы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</a:rPr>
                        <a:t> роста с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реднедушевых доходов,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Уровень розничного товарооборота,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Темпы роста розничного товарооборота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Уровень развития малого предпринимательства,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Уровень занятости населения в экономике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 – «проблемы с инвестициями в региональную экономику»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32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</a:rPr>
                        <a:t> субъекта РФ**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Инвестиции в основной капитал на душу населения,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Обеспеченность населения жильем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 –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«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социальные проблемы»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41 субъект РФ**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Соотношение среднедушевых доходов с величиной прожиточного минимума, Уровень напряжённости на рынке труда, Численность незанятых граждан, зарегистрированных в службе занятости, в расчете на 1 вакансию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83568" y="94436"/>
            <a:ext cx="6870700" cy="1031368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ru-RU" sz="36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Результаты </a:t>
            </a:r>
            <a:r>
              <a:rPr lang="ru-RU" sz="36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типологизации</a:t>
            </a:r>
            <a:r>
              <a:rPr lang="ru-RU" sz="36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социально-экономического контекста в регионах РФ</a:t>
            </a:r>
            <a:endParaRPr lang="ru-RU" sz="12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5703" y="5962865"/>
            <a:ext cx="7462328" cy="57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7030A0"/>
                </a:solidFill>
                <a:latin typeface="+mn-lt"/>
                <a:cs typeface="+mn-cs"/>
              </a:rPr>
              <a:t>*Абсолютные </a:t>
            </a:r>
            <a:r>
              <a:rPr lang="ru-RU" b="1" dirty="0">
                <a:solidFill>
                  <a:srgbClr val="7030A0"/>
                </a:solidFill>
                <a:latin typeface="+mn-lt"/>
                <a:cs typeface="+mn-cs"/>
              </a:rPr>
              <a:t>величины факторных нагрузок не меньше </a:t>
            </a:r>
            <a:r>
              <a:rPr lang="ru-RU" b="1" dirty="0" smtClean="0">
                <a:solidFill>
                  <a:srgbClr val="7030A0"/>
                </a:solidFill>
                <a:latin typeface="+mn-lt"/>
                <a:cs typeface="+mn-cs"/>
              </a:rPr>
              <a:t>0,3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7030A0"/>
                </a:solidFill>
                <a:latin typeface="+mn-lt"/>
                <a:cs typeface="+mn-cs"/>
              </a:rPr>
              <a:t>*Иерархическая кластеризация проводилась с использованием метода межгрупповых связей</a:t>
            </a:r>
            <a:endParaRPr lang="ru-RU" b="1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2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79379"/>
              </p:ext>
            </p:extLst>
          </p:nvPr>
        </p:nvGraphicFramePr>
        <p:xfrm>
          <a:off x="0" y="-4"/>
          <a:ext cx="9144000" cy="6803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616"/>
                <a:gridCol w="2592288"/>
                <a:gridCol w="3168352"/>
                <a:gridCol w="2267744"/>
              </a:tblGrid>
              <a:tr h="275738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Уровень активности населения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Группы регионов в контексте особенностей социально-экономического развития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Бедные регионы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Успешные богатые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регионы (Богат)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Регионы с инвестиционными проблемами (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Инв_П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)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Регионы с социальными проблемами (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Соц_П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)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rowSpan="2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Высокий 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Вологодская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Ставропольский край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Тюменская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Кемеровская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Липецкая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Московская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Калмыкия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Ростовская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Ханты-Мансийский АО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Еврейская АО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Кабардино-Балкарская Республика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г. Москва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Новосибирская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Воронежская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Алтайский край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Омская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Архангельская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Оренбургская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Псковская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Калужская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Амурская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Нижегородская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Республика Коми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Пензенская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Новгородская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Саратовская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Сахалинская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Челябинская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Смоленская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Брянская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Республика Алтай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Дагестан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Марий Эл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Астраханская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Хакасия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Тыва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Пермский край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Саха (Якутия)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1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229931"/>
              </p:ext>
            </p:extLst>
          </p:nvPr>
        </p:nvGraphicFramePr>
        <p:xfrm>
          <a:off x="-11174" y="7"/>
          <a:ext cx="9144000" cy="6857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616"/>
                <a:gridCol w="3035510"/>
                <a:gridCol w="3168352"/>
                <a:gridCol w="1824522"/>
              </a:tblGrid>
              <a:tr h="271452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Уровень активности населения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Группы регионов в контексте особенностей социально-экономического развития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Бедные регионы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Успешные богатые </a:t>
                      </a:r>
                      <a:r>
                        <a:rPr lang="ru-RU" sz="1200" b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регионы (Богат)</a:t>
                      </a: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Регионы с инвестиционными проблемами (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Инв_П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)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Регионы с социальными проблемами (</a:t>
                      </a:r>
                      <a:r>
                        <a:rPr lang="ru-RU" sz="12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Соц_П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)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rowSpan="2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Низкий 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Ярославская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Белгородская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Ямало-Ненецкий АО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Карелия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Адыгея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г. Санкт-Петербург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Магаданская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Краснодарский край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Тверская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Орловская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Калининградская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Рязанская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Костромская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Тульская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Приморский край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Владимирская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Иркутская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Волгоградская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Курганская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Ленинградская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Томская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Свердловская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Удмуртская республика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Карачаево-Черкесская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республика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Кировская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Татарстан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Республика Мордовия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Курская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Красноярский край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Тамбовская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Мурманская область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Ульяновская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Забайкальский край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Башкортостан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Республика Бурятия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Республика Северная Осетия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Чувашская республика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</a:rPr>
                        <a:t>Хабаровский край</a:t>
                      </a:r>
                      <a:endParaRPr lang="ru-RU" sz="12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Ивановская область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</a:rPr>
                        <a:t>Камчатский край</a:t>
                      </a:r>
                      <a:endParaRPr lang="ru-RU" sz="12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63" marR="28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5676"/>
            <a:ext cx="7920880" cy="20044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Моделирование факторов оптимистичности непредпринимательских слоёв населения относительно перспективности предпринимательского </a:t>
            </a:r>
            <a:r>
              <a:rPr lang="ru-RU" sz="2400" b="1" dirty="0">
                <a:solidFill>
                  <a:srgbClr val="7030A0"/>
                </a:solidFill>
              </a:rPr>
              <a:t>с</a:t>
            </a:r>
            <a:r>
              <a:rPr lang="ru-RU" sz="2400" b="1" dirty="0" smtClean="0">
                <a:solidFill>
                  <a:srgbClr val="7030A0"/>
                </a:solidFill>
              </a:rPr>
              <a:t>тарта в однородных </a:t>
            </a:r>
            <a:r>
              <a:rPr lang="ru-RU" sz="2400" b="1" dirty="0">
                <a:solidFill>
                  <a:srgbClr val="7030A0"/>
                </a:solidFill>
              </a:rPr>
              <a:t>по социально-экономическому контексту региональных </a:t>
            </a:r>
            <a:r>
              <a:rPr lang="ru-RU" sz="2400" b="1" dirty="0" smtClean="0">
                <a:solidFill>
                  <a:srgbClr val="7030A0"/>
                </a:solidFill>
              </a:rPr>
              <a:t>кластерах </a:t>
            </a:r>
            <a:r>
              <a:rPr lang="ru-RU" sz="2400" b="1" dirty="0">
                <a:solidFill>
                  <a:srgbClr val="7030A0"/>
                </a:solidFill>
              </a:rPr>
              <a:t>методом линейного дискриминанта по Фишеру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16373"/>
            <a:ext cx="8424936" cy="4104456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Н1. </a:t>
            </a:r>
            <a:r>
              <a:rPr lang="ru-RU" sz="2000" b="1" dirty="0">
                <a:solidFill>
                  <a:srgbClr val="0070C0"/>
                </a:solidFill>
              </a:rPr>
              <a:t>В однотипном региональном социально-экономическом контексте система </a:t>
            </a:r>
            <a:r>
              <a:rPr lang="ru-RU" sz="2000" b="1" dirty="0" smtClean="0">
                <a:solidFill>
                  <a:srgbClr val="0070C0"/>
                </a:solidFill>
              </a:rPr>
              <a:t>барьеров и стимулов для </a:t>
            </a:r>
            <a:r>
              <a:rPr lang="ru-RU" sz="2000" b="1" dirty="0">
                <a:solidFill>
                  <a:srgbClr val="0070C0"/>
                </a:solidFill>
              </a:rPr>
              <a:t>предпринимателей и непредпринимательских слоёв населения значимо  </a:t>
            </a:r>
            <a:r>
              <a:rPr lang="ru-RU" sz="2000" b="1" dirty="0" smtClean="0">
                <a:solidFill>
                  <a:srgbClr val="0070C0"/>
                </a:solidFill>
              </a:rPr>
              <a:t>различается </a:t>
            </a:r>
            <a:endParaRPr lang="ru-RU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H2. </a:t>
            </a:r>
            <a:r>
              <a:rPr lang="ru-RU" sz="2000" b="1" dirty="0">
                <a:solidFill>
                  <a:srgbClr val="0070C0"/>
                </a:solidFill>
              </a:rPr>
              <a:t>Региональный социально-экономический контекст </a:t>
            </a:r>
            <a:r>
              <a:rPr lang="ru-RU" sz="2000" b="1" dirty="0" smtClean="0">
                <a:solidFill>
                  <a:srgbClr val="0070C0"/>
                </a:solidFill>
              </a:rPr>
              <a:t>определяет количество факторов</a:t>
            </a:r>
            <a:r>
              <a:rPr lang="ru-RU" sz="2000" b="1" dirty="0">
                <a:solidFill>
                  <a:srgbClr val="0070C0"/>
                </a:solidFill>
              </a:rPr>
              <a:t>, формирующих оптимистичный настрой индивидов, не вовлечённых в предпринимательство, по отношению к предпринимательскому старту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Н3</a:t>
            </a:r>
            <a:r>
              <a:rPr lang="ru-RU" sz="2000" b="1" dirty="0">
                <a:solidFill>
                  <a:schemeClr val="tx2"/>
                </a:solidFill>
              </a:rPr>
              <a:t>. </a:t>
            </a:r>
            <a:r>
              <a:rPr lang="ru-RU" sz="2000" b="1" dirty="0">
                <a:solidFill>
                  <a:srgbClr val="0070C0"/>
                </a:solidFill>
              </a:rPr>
              <a:t>Региональный социально-экономический контекст </a:t>
            </a:r>
            <a:r>
              <a:rPr lang="ru-RU" sz="2000" b="1" dirty="0" smtClean="0">
                <a:solidFill>
                  <a:srgbClr val="0070C0"/>
                </a:solidFill>
              </a:rPr>
              <a:t>определяет </a:t>
            </a:r>
            <a:r>
              <a:rPr lang="ru-RU" sz="2000" b="1" dirty="0">
                <a:solidFill>
                  <a:srgbClr val="0070C0"/>
                </a:solidFill>
              </a:rPr>
              <a:t>состав факторов, формирующих оптимистичный настрой </a:t>
            </a:r>
            <a:r>
              <a:rPr lang="ru-RU" sz="2000" b="1" dirty="0" smtClean="0">
                <a:solidFill>
                  <a:srgbClr val="0070C0"/>
                </a:solidFill>
              </a:rPr>
              <a:t>индивидов, не вовлечённых в предпринимательство, в отношении перспектив развития РУПД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7" y="188640"/>
            <a:ext cx="7848872" cy="104435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линейного дискриминанта по Фишеру (</a:t>
            </a:r>
            <a:r>
              <a:rPr lang="ru-RU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ЛДф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7488832" cy="5256584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использует переменные, измеренные в </a:t>
            </a: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номинальной и/или порядковой </a:t>
            </a: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шкале, и устойчива к отклонениям от нормальности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чувствительна к выделяющимся наблюдениям, которые влияют на положение </a:t>
            </a:r>
            <a:r>
              <a:rPr lang="ru-RU" sz="2800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центроидов</a:t>
            </a:r>
            <a:r>
              <a:rPr lang="ru-RU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групп, поэтому кластеры регионов были проверены на однородность</a:t>
            </a:r>
            <a:endParaRPr lang="ru-RU" sz="2800" dirty="0"/>
          </a:p>
          <a:p>
            <a:pPr marL="533400" indent="-533400" eaLnBrk="1" hangingPunct="1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позволила выявить и описать в модели факторы оптимистичности в отношении бизнес – старта для россиян, не вовлечённых в предпринимательскую активность, для разных контекстуальных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1666844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ru-RU" sz="2400" dirty="0"/>
              <a:t>Факторы, определяющие оптимистичность оценки перспектив развития РУПД для непредпринимательских слоёв населения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653246"/>
              </p:ext>
            </p:extLst>
          </p:nvPr>
        </p:nvGraphicFramePr>
        <p:xfrm>
          <a:off x="179512" y="1268760"/>
          <a:ext cx="8208912" cy="489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4104456"/>
                <a:gridCol w="2088232"/>
              </a:tblGrid>
              <a:tr h="1240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Социально-экономический контекст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Предиктор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Нормированный </a:t>
                      </a:r>
                      <a:r>
                        <a:rPr lang="ru-RU" sz="2000" dirty="0" smtClean="0">
                          <a:effectLst/>
                        </a:rPr>
                        <a:t>к-т </a:t>
                      </a:r>
                      <a:r>
                        <a:rPr lang="ru-RU" sz="2000" dirty="0">
                          <a:effectLst/>
                        </a:rPr>
                        <a:t>канонической функции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Богатые регионы (Богат)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Материальное положение семьи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,588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Тип поселения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,577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Я знаком с человеком, который за последние два года начал бизнес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,370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 меня есть знания, квалификация и опыт, необходимые для начала нового бизнеса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,310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Страх или боязнь неудачи препятствуют мне в организации бизнеса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-,286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636" marR="186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0" y="49368"/>
            <a:ext cx="6870700" cy="1188368"/>
          </a:xfrm>
        </p:spPr>
        <p:txBody>
          <a:bodyPr/>
          <a:lstStyle/>
          <a:p>
            <a:r>
              <a:rPr lang="ru-RU" sz="2400" dirty="0"/>
              <a:t>Факторы, определяющие оптимистичность оценки перспектив развития РУПД для непредпринимательских слоёв населения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76313"/>
              </p:ext>
            </p:extLst>
          </p:nvPr>
        </p:nvGraphicFramePr>
        <p:xfrm>
          <a:off x="71214" y="1240081"/>
          <a:ext cx="8064896" cy="4447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5112568"/>
                <a:gridCol w="1224136"/>
              </a:tblGrid>
              <a:tr h="360042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Регионы с инвестиционными проблемами (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Инв_П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Потенциальные предприниматели</a:t>
                      </a:r>
                    </a:p>
                  </a:txBody>
                  <a:tcPr marL="44726" marR="447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,997</a:t>
                      </a: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3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Бизнес-ангелы</a:t>
                      </a:r>
                    </a:p>
                  </a:txBody>
                  <a:tcPr marL="44726" marR="447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,198</a:t>
                      </a: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денежных средств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организации нового бизнеса</a:t>
                      </a:r>
                    </a:p>
                  </a:txBody>
                  <a:tcPr marL="44726" marR="447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,116</a:t>
                      </a: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Материальное положение семьи</a:t>
                      </a:r>
                    </a:p>
                  </a:txBody>
                  <a:tcPr marL="44726" marR="447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,113</a:t>
                      </a: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меня есть знания, квалификация и опыт, необходимые для начала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бизнеса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726" marR="447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-,149</a:t>
                      </a: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 или боязнь неудачи препятствуют мне в организации бизнеса</a:t>
                      </a:r>
                    </a:p>
                  </a:txBody>
                  <a:tcPr marL="44726" marR="447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-,147</a:t>
                      </a: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</a:t>
                      </a:r>
                    </a:p>
                  </a:txBody>
                  <a:tcPr marL="44726" marR="447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-,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Закрытие бизнеса в последние 12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726" marR="447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-,047</a:t>
                      </a: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 знаком с человеком, который за последние два года начал бизнес</a:t>
                      </a:r>
                    </a:p>
                  </a:txBody>
                  <a:tcPr marL="44726" marR="447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-,042</a:t>
                      </a:r>
                    </a:p>
                  </a:txBody>
                  <a:tcPr marL="44726" marR="447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6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1886"/>
            <a:ext cx="7704856" cy="75632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Актуальность исследования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643" y="667136"/>
            <a:ext cx="8640960" cy="3855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3200" b="1" dirty="0">
                <a:solidFill>
                  <a:srgbClr val="002060"/>
                </a:solidFill>
                <a:latin typeface="+mn-lt"/>
              </a:rPr>
              <a:t>Низкий уровень и темпы развития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предпринимательства негативно влияют на экономическую безопасность страны: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  <a:p>
            <a:pPr lvl="1">
              <a:lnSpc>
                <a:spcPct val="7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сектор не способен генерировать инновации,</a:t>
            </a:r>
            <a:endParaRPr lang="ru-RU" sz="2800" dirty="0">
              <a:solidFill>
                <a:srgbClr val="002060"/>
              </a:solidFill>
              <a:latin typeface="+mn-lt"/>
            </a:endParaRPr>
          </a:p>
          <a:p>
            <a:pPr lvl="1">
              <a:lnSpc>
                <a:spcPct val="7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не обеспечивается рост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реальной и эффективной конкуренции на локальном и региональном уровнях,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нет условий для дополнительного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спроса на квалифицированную рабочую силу,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не обеспечены условия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для ускоренного формирования и развития «нового среднего класса»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650" y="4522872"/>
            <a:ext cx="8496945" cy="1080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FF0000"/>
                </a:solidFill>
                <a:latin typeface="+mn-lt"/>
              </a:rPr>
              <a:t>Недостаток статистической информации о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региональных особенностях развития МП в России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приводит к недооценке реальных факторов развития рыночного сектора экономики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и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к принятию неадекватных политических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решений</a:t>
            </a: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0994" y="5877272"/>
            <a:ext cx="78843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7030A0"/>
                </a:solidFill>
                <a:latin typeface="+mn-lt"/>
              </a:rPr>
              <a:t>РУПД включают специфические региональные условия социально-экономической среды и </a:t>
            </a: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политику региональной власти в </a:t>
            </a:r>
            <a:r>
              <a:rPr lang="ru-RU" sz="2000" b="1" dirty="0">
                <a:solidFill>
                  <a:srgbClr val="7030A0"/>
                </a:solidFill>
                <a:latin typeface="+mn-lt"/>
              </a:rPr>
              <a:t>области поддержки предпринимательства.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1365463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ru-RU" sz="2400" dirty="0"/>
              <a:t>Факторы, определяющие оптимистичность оценки перспектив развития РУПД для непредпринимательских слоёв населения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49659"/>
              </p:ext>
            </p:extLst>
          </p:nvPr>
        </p:nvGraphicFramePr>
        <p:xfrm>
          <a:off x="84092" y="1670353"/>
          <a:ext cx="8280920" cy="3584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7"/>
                <a:gridCol w="5424011"/>
                <a:gridCol w="912692"/>
              </a:tblGrid>
              <a:tr h="342974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 </a:t>
                      </a:r>
                      <a:endParaRPr lang="ru-RU" sz="900" dirty="0" smtClean="0">
                        <a:effectLst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Регионы с социальными проблемами (</a:t>
                      </a:r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Соц_П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Потенциальные предприниматели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,995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2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</a:rPr>
                        <a:t>Материальное положение семьи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</a:rPr>
                        <a:t>,175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Страх или боязнь неудачи препятствуют мне в организации бизнеса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-,163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Возраст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-,128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У меня есть знания, квалификация и опыт, необходимые для начала нового бизнеса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-,142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Я знаком с человеком, который за последние два года начал бизнес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-,080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Закрытие бизнеса в последние 12 месяцев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accent6"/>
                          </a:solidFill>
                          <a:effectLst/>
                        </a:rPr>
                        <a:t>-,051</a:t>
                      </a:r>
                      <a:endParaRPr lang="ru-RU" sz="2000" b="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47" marR="550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7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870700" cy="64807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краткие выводы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27" y="692696"/>
            <a:ext cx="8620150" cy="5616624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Непредпринимательские </a:t>
            </a:r>
            <a:r>
              <a:rPr lang="ru-RU" sz="2800" dirty="0">
                <a:solidFill>
                  <a:srgbClr val="002060"/>
                </a:solidFill>
              </a:rPr>
              <a:t>слои населения значительно более зависимы в своих оценках от внешних факторов, чем </a:t>
            </a:r>
            <a:r>
              <a:rPr lang="ru-RU" sz="2800" dirty="0" smtClean="0">
                <a:solidFill>
                  <a:srgbClr val="002060"/>
                </a:solidFill>
              </a:rPr>
              <a:t>предприниматели</a:t>
            </a:r>
          </a:p>
          <a:p>
            <a:pPr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rgbClr val="002060"/>
                </a:solidFill>
              </a:rPr>
              <a:t>Непредприниматели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наиболее </a:t>
            </a:r>
            <a:r>
              <a:rPr lang="ru-RU" sz="2800" dirty="0" smtClean="0">
                <a:solidFill>
                  <a:srgbClr val="002060"/>
                </a:solidFill>
              </a:rPr>
              <a:t>подвержены внешним воздействиям в </a:t>
            </a:r>
            <a:r>
              <a:rPr lang="ru-RU" sz="2800" dirty="0">
                <a:solidFill>
                  <a:srgbClr val="002060"/>
                </a:solidFill>
              </a:rPr>
              <a:t>кластере инвестиционно проблемных </a:t>
            </a:r>
            <a:r>
              <a:rPr lang="ru-RU" sz="2800" dirty="0" smtClean="0">
                <a:solidFill>
                  <a:srgbClr val="002060"/>
                </a:solidFill>
              </a:rPr>
              <a:t>регионов</a:t>
            </a:r>
          </a:p>
          <a:p>
            <a:pPr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Во </a:t>
            </a:r>
            <a:r>
              <a:rPr lang="ru-RU" sz="2800" dirty="0">
                <a:solidFill>
                  <a:srgbClr val="002060"/>
                </a:solidFill>
              </a:rPr>
              <a:t>всех </a:t>
            </a:r>
            <a:r>
              <a:rPr lang="ru-RU" sz="2800" dirty="0" smtClean="0">
                <a:solidFill>
                  <a:srgbClr val="002060"/>
                </a:solidFill>
              </a:rPr>
              <a:t>контекстуальных условиях общими </a:t>
            </a:r>
            <a:r>
              <a:rPr lang="ru-RU" sz="2800" dirty="0">
                <a:solidFill>
                  <a:srgbClr val="002060"/>
                </a:solidFill>
              </a:rPr>
              <a:t>для непредпринимательских слов населения </a:t>
            </a:r>
            <a:r>
              <a:rPr lang="ru-RU" sz="2800" dirty="0" smtClean="0">
                <a:solidFill>
                  <a:srgbClr val="002060"/>
                </a:solidFill>
              </a:rPr>
              <a:t>являются следующие факторы: </a:t>
            </a:r>
          </a:p>
          <a:p>
            <a:pPr lvl="2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материальное </a:t>
            </a:r>
            <a:r>
              <a:rPr lang="ru-RU" dirty="0">
                <a:solidFill>
                  <a:srgbClr val="002060"/>
                </a:solidFill>
              </a:rPr>
              <a:t>положение семьи; </a:t>
            </a:r>
            <a:endParaRPr lang="ru-RU" dirty="0" smtClean="0">
              <a:solidFill>
                <a:srgbClr val="002060"/>
              </a:solidFill>
            </a:endParaRPr>
          </a:p>
          <a:p>
            <a:pPr lvl="2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самооценка </a:t>
            </a:r>
            <a:r>
              <a:rPr lang="ru-RU" dirty="0">
                <a:solidFill>
                  <a:srgbClr val="002060"/>
                </a:solidFill>
              </a:rPr>
              <a:t>способностей к ведению бизнеса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2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знакомство с человеком, который за последние два года начал бизнес; </a:t>
            </a:r>
            <a:endParaRPr lang="ru-RU" dirty="0" smtClean="0">
              <a:solidFill>
                <a:srgbClr val="002060"/>
              </a:solidFill>
            </a:endParaRPr>
          </a:p>
          <a:p>
            <a:pPr lvl="2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боязнь </a:t>
            </a:r>
            <a:r>
              <a:rPr lang="ru-RU" dirty="0">
                <a:solidFill>
                  <a:srgbClr val="002060"/>
                </a:solidFill>
              </a:rPr>
              <a:t>неудачи.</a:t>
            </a:r>
          </a:p>
          <a:p>
            <a:pPr marL="0" indent="0">
              <a:lnSpc>
                <a:spcPct val="7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однако в </a:t>
            </a:r>
            <a:r>
              <a:rPr lang="ru-RU" sz="2800" dirty="0">
                <a:solidFill>
                  <a:srgbClr val="002060"/>
                </a:solidFill>
              </a:rPr>
              <a:t>разных </a:t>
            </a:r>
            <a:r>
              <a:rPr lang="ru-RU" sz="2800" dirty="0" smtClean="0">
                <a:solidFill>
                  <a:srgbClr val="002060"/>
                </a:solidFill>
              </a:rPr>
              <a:t>региональных кластерах они </a:t>
            </a:r>
            <a:r>
              <a:rPr lang="ru-RU" sz="2800" dirty="0">
                <a:solidFill>
                  <a:srgbClr val="002060"/>
                </a:solidFill>
              </a:rPr>
              <a:t>действуют </a:t>
            </a:r>
            <a:r>
              <a:rPr lang="ru-RU" sz="2800" dirty="0" smtClean="0">
                <a:solidFill>
                  <a:srgbClr val="002060"/>
                </a:solidFill>
              </a:rPr>
              <a:t>по-разному и разнонаправленно</a:t>
            </a:r>
          </a:p>
        </p:txBody>
      </p:sp>
    </p:spTree>
    <p:extLst>
      <p:ext uri="{BB962C8B-B14F-4D97-AF65-F5344CB8AC3E}">
        <p14:creationId xmlns:p14="http://schemas.microsoft.com/office/powerpoint/2010/main" val="2301443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7376988" cy="68431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Практические рекомендации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130480" cy="453650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ru-RU" sz="2400" dirty="0"/>
              <a:t>Для непредпринимательских слоев населения в кластерах проблемных регионов вошедшие в дискриминантное уравнение переменные выстраиваются в логическую </a:t>
            </a:r>
            <a:r>
              <a:rPr lang="ru-RU" sz="2400" dirty="0" smtClean="0"/>
              <a:t>цепочку, указывая </a:t>
            </a:r>
            <a:r>
              <a:rPr lang="ru-RU" sz="2400" b="1" dirty="0" smtClean="0">
                <a:solidFill>
                  <a:srgbClr val="C00000"/>
                </a:solidFill>
              </a:rPr>
              <a:t>на ухудшение условий </a:t>
            </a:r>
            <a:r>
              <a:rPr lang="ru-RU" sz="2400" b="1" dirty="0">
                <a:solidFill>
                  <a:srgbClr val="C00000"/>
                </a:solidFill>
              </a:rPr>
              <a:t>для начала бизнеса:</a:t>
            </a:r>
            <a:r>
              <a:rPr lang="ru-RU" sz="2400" dirty="0"/>
              <a:t> и знакомство с предпринимателем, у которого бизнес находится на ранней стадии, и самооценка собственных способностей являются </a:t>
            </a:r>
            <a:r>
              <a:rPr lang="ru-RU" sz="2400" b="1" dirty="0" smtClean="0">
                <a:solidFill>
                  <a:srgbClr val="C00000"/>
                </a:solidFill>
              </a:rPr>
              <a:t>барьерами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не внушают оптимизма в отношении РУПД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</a:pPr>
            <a:r>
              <a:rPr lang="ru-RU" sz="2400" dirty="0"/>
              <a:t>Подавляющее большинство выявленных факторов </a:t>
            </a:r>
            <a:r>
              <a:rPr lang="ru-RU" sz="2400" b="1" dirty="0">
                <a:solidFill>
                  <a:srgbClr val="CC0000"/>
                </a:solidFill>
              </a:rPr>
              <a:t>поддаются управлению</a:t>
            </a:r>
            <a:r>
              <a:rPr lang="ru-RU" sz="2400" dirty="0"/>
              <a:t>, поэтому могут быть использованы в качестве инструмента воздействия на оптимистичность мнений населения мерами государственной </a:t>
            </a:r>
            <a:r>
              <a:rPr lang="ru-RU" sz="2400" dirty="0" smtClean="0"/>
              <a:t>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7774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7920880" cy="1692424"/>
          </a:xfrm>
        </p:spPr>
        <p:txBody>
          <a:bodyPr/>
          <a:lstStyle/>
          <a:p>
            <a:r>
              <a:rPr lang="ru-RU" sz="2600" b="1" dirty="0" smtClean="0">
                <a:solidFill>
                  <a:srgbClr val="7030A0"/>
                </a:solidFill>
              </a:rPr>
              <a:t>Существенно </a:t>
            </a:r>
            <a:r>
              <a:rPr lang="ru-RU" sz="2600" b="1" dirty="0">
                <a:solidFill>
                  <a:srgbClr val="7030A0"/>
                </a:solidFill>
              </a:rPr>
              <a:t>повысить уровень вовлеченности россиян в предпринимательство при неизменных экономических и инфраструктурных </a:t>
            </a:r>
            <a:r>
              <a:rPr lang="ru-RU" sz="2600" b="1" dirty="0" smtClean="0">
                <a:solidFill>
                  <a:srgbClr val="7030A0"/>
                </a:solidFill>
              </a:rPr>
              <a:t>условиях могут:</a:t>
            </a:r>
            <a:endParaRPr lang="ru-RU" sz="2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280920" cy="387362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CC0000"/>
                </a:solidFill>
              </a:rPr>
              <a:t>Пропаганда успеха («лучшие образцы»), </a:t>
            </a:r>
            <a:endParaRPr lang="ru-RU" sz="2400" dirty="0" smtClean="0">
              <a:solidFill>
                <a:srgbClr val="CC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CC0000"/>
                </a:solidFill>
              </a:rPr>
              <a:t>С</a:t>
            </a:r>
            <a:r>
              <a:rPr lang="ru-RU" sz="2400" dirty="0" smtClean="0">
                <a:solidFill>
                  <a:srgbClr val="CC0000"/>
                </a:solidFill>
              </a:rPr>
              <a:t>оздание </a:t>
            </a:r>
            <a:r>
              <a:rPr lang="ru-RU" sz="2400" dirty="0">
                <a:solidFill>
                  <a:srgbClr val="CC0000"/>
                </a:solidFill>
              </a:rPr>
              <a:t>и развитие системы курсов, направленных на формирование минимально необходимых навыков для начала и ведения бизнеса, </a:t>
            </a:r>
            <a:endParaRPr lang="ru-RU" sz="2400" dirty="0" smtClean="0">
              <a:solidFill>
                <a:srgbClr val="CC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CC0000"/>
                </a:solidFill>
              </a:rPr>
              <a:t>П</a:t>
            </a:r>
            <a:r>
              <a:rPr lang="ru-RU" sz="2400" dirty="0" smtClean="0">
                <a:solidFill>
                  <a:srgbClr val="CC0000"/>
                </a:solidFill>
              </a:rPr>
              <a:t>оддержка </a:t>
            </a:r>
            <a:r>
              <a:rPr lang="ru-RU" sz="2400" dirty="0" err="1">
                <a:solidFill>
                  <a:srgbClr val="CC0000"/>
                </a:solidFill>
              </a:rPr>
              <a:t>менторства</a:t>
            </a:r>
            <a:r>
              <a:rPr lang="ru-RU" sz="2400" dirty="0">
                <a:solidFill>
                  <a:srgbClr val="CC0000"/>
                </a:solidFill>
              </a:rPr>
              <a:t>, создание площадок для общения потенциальных и нарождающихся предпринимателей с бизнес-ангелами и др. представителями венчурного </a:t>
            </a:r>
            <a:r>
              <a:rPr lang="ru-RU" sz="2400" dirty="0" smtClean="0">
                <a:solidFill>
                  <a:srgbClr val="CC0000"/>
                </a:solidFill>
              </a:rPr>
              <a:t>бизнеса</a:t>
            </a:r>
            <a:endParaRPr lang="ru-RU" sz="24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6193" y="2564904"/>
            <a:ext cx="6346167" cy="165618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БЛАГОДАРИМ ЗА 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399495"/>
            <a:ext cx="142875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6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07B15DD-86E1-4E7F-9627-D0B8710AC6E6}" type="slidenum">
              <a:rPr lang="ru-RU" smtClean="0"/>
              <a:pPr eaLnBrk="1" hangingPunct="1"/>
              <a:t>3</a:t>
            </a:fld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0223" y="-37916"/>
            <a:ext cx="7848872" cy="1868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7030A0"/>
                </a:solidFill>
                <a:latin typeface="+mn-lt"/>
              </a:rPr>
              <a:t>Значительная часть проблем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развития предпринимательства в России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обусловлена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негативной оценкой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РУПД со стороны всех слоёв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населения в социально-экономическом пространстве страны: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низкая эффективность программ поддержки предпринимательства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0" y="5517232"/>
            <a:ext cx="7436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 региональный контекст определяет различие тенденций вовлечения россиян в предпринимательство?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88276"/>
              </p:ext>
            </p:extLst>
          </p:nvPr>
        </p:nvGraphicFramePr>
        <p:xfrm>
          <a:off x="63601" y="1862396"/>
          <a:ext cx="8424936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2376264"/>
                <a:gridCol w="2592288"/>
              </a:tblGrid>
              <a:tr h="65951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Индикаторы оценки россиянами перспектив развития бизнеса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</a:rPr>
                        <a:t>Предприниматели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</a:rPr>
                        <a:t>Непредприниматели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80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Доля пессимистов (в среднем по России), %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93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98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04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Доля регионов, 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в которых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количество пессимистов 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выше среднего по 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РФ, %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53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54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04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Количество регионов со 100%</a:t>
                      </a:r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пессимистичными оценками</a:t>
                      </a: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</a:rPr>
                        <a:t>, ед.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47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04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Доля пессимистов (%) в городах:         Москва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Санкт-Петербург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94,6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95,7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98,9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98,5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258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7704856" cy="6843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Основные параметры исследования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295232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</a:rPr>
              <a:t>Цель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70C0"/>
                </a:solidFill>
              </a:rPr>
              <a:t>выявить </a:t>
            </a:r>
            <a:r>
              <a:rPr lang="ru-RU" dirty="0">
                <a:solidFill>
                  <a:srgbClr val="0070C0"/>
                </a:solidFill>
              </a:rPr>
              <a:t>важнейшие контекстуальные факторы и ресурсы, определяющие уровень и характер предпринимательского старта в </a:t>
            </a:r>
            <a:r>
              <a:rPr lang="ru-RU" dirty="0" smtClean="0">
                <a:solidFill>
                  <a:srgbClr val="0070C0"/>
                </a:solidFill>
              </a:rPr>
              <a:t>условиях </a:t>
            </a:r>
            <a:r>
              <a:rPr lang="ru-RU" dirty="0">
                <a:solidFill>
                  <a:srgbClr val="0070C0"/>
                </a:solidFill>
              </a:rPr>
              <a:t>субъектов РФ и аналогичных «трансформационных» социально-экономических систем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886" y="3861048"/>
            <a:ext cx="8064896" cy="1278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+mn-lt"/>
                <a:cs typeface="+mn-cs"/>
              </a:rPr>
              <a:t>Объект</a:t>
            </a:r>
            <a:r>
              <a:rPr lang="ru-RU" sz="3200" dirty="0">
                <a:latin typeface="+mn-lt"/>
                <a:cs typeface="+mn-cs"/>
              </a:rPr>
              <a:t>: </a:t>
            </a:r>
            <a:r>
              <a:rPr lang="ru-RU" sz="3200" dirty="0">
                <a:solidFill>
                  <a:srgbClr val="0070C0"/>
                </a:solidFill>
                <a:latin typeface="+mn-lt"/>
                <a:cs typeface="+mn-cs"/>
              </a:rPr>
              <a:t>совокупность </a:t>
            </a:r>
            <a:r>
              <a:rPr lang="ru-RU" sz="3200" dirty="0" smtClean="0">
                <a:solidFill>
                  <a:srgbClr val="0070C0"/>
                </a:solidFill>
                <a:latin typeface="+mn-lt"/>
                <a:cs typeface="+mn-cs"/>
              </a:rPr>
              <a:t>россиян, не вовлечённых в предпринимательство, </a:t>
            </a:r>
            <a:r>
              <a:rPr lang="ru-RU" sz="3200" dirty="0">
                <a:solidFill>
                  <a:srgbClr val="0070C0"/>
                </a:solidFill>
                <a:latin typeface="+mn-lt"/>
                <a:cs typeface="+mn-cs"/>
              </a:rPr>
              <a:t>в группировке по </a:t>
            </a:r>
            <a:r>
              <a:rPr lang="ru-RU" sz="3200" dirty="0" smtClean="0">
                <a:solidFill>
                  <a:srgbClr val="0070C0"/>
                </a:solidFill>
                <a:latin typeface="+mn-lt"/>
                <a:cs typeface="+mn-cs"/>
              </a:rPr>
              <a:t>территориям РФ</a:t>
            </a:r>
            <a:endParaRPr lang="ru-RU" sz="3200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5227558"/>
            <a:ext cx="7344816" cy="1400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20000"/>
              </a:spcBef>
            </a:pPr>
            <a:r>
              <a:rPr lang="ru-RU" sz="3000" b="1" dirty="0">
                <a:solidFill>
                  <a:schemeClr val="tx2"/>
                </a:solidFill>
                <a:latin typeface="+mn-lt"/>
                <a:cs typeface="+mn-cs"/>
              </a:rPr>
              <a:t>Предмет</a:t>
            </a:r>
            <a:r>
              <a:rPr lang="ru-RU" sz="3000" dirty="0">
                <a:latin typeface="+mn-lt"/>
                <a:cs typeface="+mn-cs"/>
              </a:rPr>
              <a:t>: </a:t>
            </a:r>
            <a:r>
              <a:rPr lang="ru-RU" sz="3000" dirty="0" smtClean="0">
                <a:solidFill>
                  <a:srgbClr val="0070C0"/>
                </a:solidFill>
                <a:latin typeface="+mn-lt"/>
                <a:cs typeface="+mn-cs"/>
              </a:rPr>
              <a:t>типология социально-экономических контекстов в регионах РФ с точки зрения политики поддержки предпринимательства</a:t>
            </a:r>
            <a:endParaRPr lang="ru-RU" sz="3000" dirty="0">
              <a:solidFill>
                <a:srgbClr val="0070C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853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2400"/>
            <a:ext cx="7992888" cy="6123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rgbClr val="7030A0"/>
                </a:solidFill>
              </a:rPr>
              <a:t>Базовые подходы к анализу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496944" cy="41764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dirty="0">
                <a:solidFill>
                  <a:srgbClr val="0070C0"/>
                </a:solidFill>
              </a:rPr>
              <a:t>Мнение населения относительно РУПД и перспектив их является мощным комплексным фактором, обусловливающим вовлечение взрослого трудоспособного населения в </a:t>
            </a:r>
            <a:r>
              <a:rPr lang="ru-RU" sz="2200" dirty="0" smtClean="0">
                <a:solidFill>
                  <a:srgbClr val="0070C0"/>
                </a:solidFill>
              </a:rPr>
              <a:t>предпринимательство </a:t>
            </a:r>
            <a:r>
              <a:rPr lang="en-GB" sz="2200" dirty="0">
                <a:solidFill>
                  <a:srgbClr val="0070C0"/>
                </a:solidFill>
              </a:rPr>
              <a:t>(</a:t>
            </a:r>
            <a:r>
              <a:rPr lang="en-GB" sz="2200" dirty="0" err="1">
                <a:solidFill>
                  <a:srgbClr val="0070C0"/>
                </a:solidFill>
              </a:rPr>
              <a:t>Minniti</a:t>
            </a:r>
            <a:r>
              <a:rPr lang="en-GB" sz="2200" dirty="0">
                <a:solidFill>
                  <a:srgbClr val="0070C0"/>
                </a:solidFill>
              </a:rPr>
              <a:t>, 2003, </a:t>
            </a:r>
            <a:r>
              <a:rPr lang="ru-RU" sz="2200" dirty="0" err="1">
                <a:solidFill>
                  <a:srgbClr val="0070C0"/>
                </a:solidFill>
              </a:rPr>
              <a:t>Габелко</a:t>
            </a:r>
            <a:r>
              <a:rPr lang="ru-RU" sz="2200" dirty="0">
                <a:solidFill>
                  <a:srgbClr val="0070C0"/>
                </a:solidFill>
              </a:rPr>
              <a:t>, 2009)</a:t>
            </a:r>
            <a:endParaRPr lang="ru-RU" sz="2200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200" dirty="0" smtClean="0">
                <a:solidFill>
                  <a:srgbClr val="0070C0"/>
                </a:solidFill>
              </a:rPr>
              <a:t>Формирование </a:t>
            </a:r>
            <a:r>
              <a:rPr lang="ru-RU" sz="2200" dirty="0">
                <a:solidFill>
                  <a:srgbClr val="0070C0"/>
                </a:solidFill>
              </a:rPr>
              <a:t>у </a:t>
            </a:r>
            <a:r>
              <a:rPr lang="ru-RU" sz="2200" dirty="0" smtClean="0">
                <a:solidFill>
                  <a:srgbClr val="0070C0"/>
                </a:solidFill>
              </a:rPr>
              <a:t>россиян </a:t>
            </a:r>
            <a:r>
              <a:rPr lang="ru-RU" sz="2200" dirty="0">
                <a:solidFill>
                  <a:srgbClr val="0070C0"/>
                </a:solidFill>
              </a:rPr>
              <a:t>позитивной оценки РУПД - это сложный, комплексный и неоднородный процесс, который неоднозначно реагирует на внешние </a:t>
            </a:r>
            <a:r>
              <a:rPr lang="ru-RU" sz="2200" dirty="0" smtClean="0">
                <a:solidFill>
                  <a:srgbClr val="0070C0"/>
                </a:solidFill>
              </a:rPr>
              <a:t>воздействия, в том числе на политику поддержки предпринимательства (</a:t>
            </a:r>
            <a:r>
              <a:rPr lang="ru-RU" sz="2200" dirty="0">
                <a:solidFill>
                  <a:srgbClr val="0070C0"/>
                </a:solidFill>
              </a:rPr>
              <a:t>Образцова, 2013)</a:t>
            </a:r>
          </a:p>
          <a:p>
            <a:pPr>
              <a:lnSpc>
                <a:spcPct val="80000"/>
              </a:lnSpc>
            </a:pPr>
            <a:r>
              <a:rPr lang="ru-RU" sz="2200" dirty="0" smtClean="0">
                <a:solidFill>
                  <a:srgbClr val="0070C0"/>
                </a:solidFill>
              </a:rPr>
              <a:t>Экономическое </a:t>
            </a:r>
            <a:r>
              <a:rPr lang="ru-RU" sz="2200" dirty="0">
                <a:solidFill>
                  <a:srgbClr val="0070C0"/>
                </a:solidFill>
              </a:rPr>
              <a:t>поведение может быть лучше понято в конкретных контекстуальных условиях региона (</a:t>
            </a:r>
            <a:r>
              <a:rPr lang="ru-RU" sz="2200" dirty="0" err="1">
                <a:solidFill>
                  <a:srgbClr val="0070C0"/>
                </a:solidFill>
              </a:rPr>
              <a:t>Welter</a:t>
            </a:r>
            <a:r>
              <a:rPr lang="ru-RU" sz="2200" dirty="0">
                <a:solidFill>
                  <a:srgbClr val="0070C0"/>
                </a:solidFill>
              </a:rPr>
              <a:t>, 2011), включая социальные условия (</a:t>
            </a:r>
            <a:r>
              <a:rPr lang="ru-RU" sz="2200" dirty="0" err="1">
                <a:solidFill>
                  <a:srgbClr val="0070C0"/>
                </a:solidFill>
              </a:rPr>
              <a:t>Granovetter</a:t>
            </a:r>
            <a:r>
              <a:rPr lang="ru-RU" sz="2200" dirty="0">
                <a:solidFill>
                  <a:srgbClr val="0070C0"/>
                </a:solidFill>
              </a:rPr>
              <a:t>, 1985), институциональные «правила игры» (</a:t>
            </a:r>
            <a:r>
              <a:rPr lang="ru-RU" sz="2200" dirty="0" err="1">
                <a:solidFill>
                  <a:srgbClr val="0070C0"/>
                </a:solidFill>
              </a:rPr>
              <a:t>Polanyi</a:t>
            </a:r>
            <a:r>
              <a:rPr lang="ru-RU" sz="2200" dirty="0">
                <a:solidFill>
                  <a:srgbClr val="0070C0"/>
                </a:solidFill>
              </a:rPr>
              <a:t>, 1957) и проч</a:t>
            </a:r>
            <a:r>
              <a:rPr lang="ru-RU" sz="2200" dirty="0" smtClean="0">
                <a:solidFill>
                  <a:srgbClr val="0070C0"/>
                </a:solidFill>
              </a:rPr>
              <a:t>.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4820519"/>
            <a:ext cx="7128792" cy="203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+mn-lt"/>
                <a:cs typeface="+mn-cs"/>
              </a:rPr>
              <a:t>Контекстуальный подход к анализу предполагает, что невозможно зафиксировать постоянное существование неизменных факторов, действующих на изучаемый процесс в момент высказывания, однако можно обнаружить условия, при выполнении которых высказывания становятся истинными или ложными  </a:t>
            </a:r>
            <a:r>
              <a:rPr lang="ru-RU" dirty="0" smtClean="0">
                <a:solidFill>
                  <a:srgbClr val="C00000"/>
                </a:solidFill>
                <a:latin typeface="+mn-lt"/>
                <a:cs typeface="+mn-cs"/>
              </a:rPr>
              <a:t>(</a:t>
            </a:r>
            <a:r>
              <a:rPr lang="ru-RU" dirty="0" err="1">
                <a:solidFill>
                  <a:srgbClr val="C00000"/>
                </a:solidFill>
                <a:latin typeface="+mn-lt"/>
                <a:cs typeface="+mn-cs"/>
              </a:rPr>
              <a:t>П</a:t>
            </a:r>
            <a:r>
              <a:rPr lang="ru-RU" dirty="0" err="1" smtClean="0">
                <a:solidFill>
                  <a:srgbClr val="C00000"/>
                </a:solidFill>
                <a:latin typeface="+mn-lt"/>
                <a:cs typeface="+mn-cs"/>
              </a:rPr>
              <a:t>.Дэвидсон</a:t>
            </a:r>
            <a:r>
              <a:rPr lang="ru-RU" dirty="0" smtClean="0">
                <a:solidFill>
                  <a:srgbClr val="C00000"/>
                </a:solidFill>
                <a:latin typeface="+mn-lt"/>
                <a:cs typeface="+mn-cs"/>
              </a:rPr>
              <a:t>, 2001, У. </a:t>
            </a:r>
            <a:r>
              <a:rPr lang="ru-RU" dirty="0" err="1" smtClean="0">
                <a:solidFill>
                  <a:srgbClr val="C00000"/>
                </a:solidFill>
                <a:latin typeface="+mn-lt"/>
                <a:cs typeface="+mn-cs"/>
              </a:rPr>
              <a:t>Куайн</a:t>
            </a:r>
            <a:r>
              <a:rPr lang="ru-RU" dirty="0" smtClean="0">
                <a:solidFill>
                  <a:srgbClr val="C00000"/>
                </a:solidFill>
                <a:latin typeface="+mn-lt"/>
                <a:cs typeface="+mn-cs"/>
              </a:rPr>
              <a:t>, 2008, Г. фон </a:t>
            </a:r>
            <a:r>
              <a:rPr lang="ru-RU" dirty="0" err="1" smtClean="0">
                <a:solidFill>
                  <a:srgbClr val="C00000"/>
                </a:solidFill>
                <a:latin typeface="+mn-lt"/>
                <a:cs typeface="+mn-cs"/>
              </a:rPr>
              <a:t>Вригг</a:t>
            </a:r>
            <a:r>
              <a:rPr lang="ru-RU" dirty="0" smtClean="0">
                <a:solidFill>
                  <a:srgbClr val="C00000"/>
                </a:solidFill>
                <a:latin typeface="+mn-lt"/>
                <a:cs typeface="+mn-cs"/>
              </a:rPr>
              <a:t>, 1986, Тарасов, 2010)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853" y="2780928"/>
            <a:ext cx="7776864" cy="612304"/>
          </a:xfrm>
        </p:spPr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</a:rPr>
              <a:t>Статистическая методология анализа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082" y="3284984"/>
            <a:ext cx="8573425" cy="3240360"/>
          </a:xfrm>
        </p:spPr>
        <p:txBody>
          <a:bodyPr/>
          <a:lstStyle/>
          <a:p>
            <a:pPr marL="0" indent="0"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Контекстуальность </a:t>
            </a:r>
            <a:r>
              <a:rPr lang="ru-RU" sz="2200" dirty="0">
                <a:solidFill>
                  <a:srgbClr val="C00000"/>
                </a:solidFill>
              </a:rPr>
              <a:t>истинностного высказывания </a:t>
            </a:r>
            <a:r>
              <a:rPr lang="ru-RU" sz="2200" dirty="0" smtClean="0">
                <a:solidFill>
                  <a:srgbClr val="C00000"/>
                </a:solidFill>
              </a:rPr>
              <a:t>описывают:</a:t>
            </a:r>
          </a:p>
          <a:p>
            <a:pPr lvl="2"/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корреляция и </a:t>
            </a:r>
            <a:r>
              <a:rPr lang="ru-RU" sz="1800" b="1" dirty="0" err="1" smtClean="0">
                <a:solidFill>
                  <a:schemeClr val="tx2"/>
                </a:solidFill>
              </a:rPr>
              <a:t>мультиколлинеарность</a:t>
            </a:r>
            <a:r>
              <a:rPr lang="ru-RU" sz="1800" b="1" dirty="0" smtClean="0">
                <a:solidFill>
                  <a:schemeClr val="tx2"/>
                </a:solidFill>
              </a:rPr>
              <a:t> компонентов внешнего и внутреннего контекста </a:t>
            </a:r>
            <a:r>
              <a:rPr lang="ru-RU" sz="1800" b="1" dirty="0" smtClean="0">
                <a:solidFill>
                  <a:schemeClr val="tx2"/>
                </a:solidFill>
                <a:cs typeface="Arial"/>
              </a:rPr>
              <a:t>→</a:t>
            </a:r>
            <a:r>
              <a:rPr lang="ru-RU" sz="1800" dirty="0" smtClean="0">
                <a:solidFill>
                  <a:srgbClr val="7030A0"/>
                </a:solidFill>
                <a:cs typeface="Arial"/>
              </a:rPr>
              <a:t> </a:t>
            </a:r>
            <a:r>
              <a:rPr lang="ru-RU" sz="1800" b="1" dirty="0">
                <a:solidFill>
                  <a:srgbClr val="7030A0"/>
                </a:solidFill>
              </a:rPr>
              <a:t>необходимость построения многомерных массивов статистической и/или </a:t>
            </a:r>
            <a:r>
              <a:rPr lang="ru-RU" sz="1800" b="1" dirty="0" err="1">
                <a:solidFill>
                  <a:srgbClr val="7030A0"/>
                </a:solidFill>
              </a:rPr>
              <a:t>пообъектной</a:t>
            </a:r>
            <a:r>
              <a:rPr lang="ru-RU" sz="1800" b="1" dirty="0">
                <a:solidFill>
                  <a:srgbClr val="7030A0"/>
                </a:solidFill>
              </a:rPr>
              <a:t> информации (включая непараметрические признаки и показатели</a:t>
            </a:r>
            <a:r>
              <a:rPr lang="ru-RU" sz="1800" b="1" dirty="0" smtClean="0">
                <a:solidFill>
                  <a:srgbClr val="7030A0"/>
                </a:solidFill>
              </a:rPr>
              <a:t>)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cs typeface="Arial"/>
              </a:rPr>
              <a:t>→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b="1" dirty="0">
                <a:solidFill>
                  <a:srgbClr val="7030A0"/>
                </a:solidFill>
              </a:rPr>
              <a:t>обоснованность применения многомерных методов анализа непараметрических </a:t>
            </a:r>
            <a:r>
              <a:rPr lang="ru-RU" sz="1800" b="1" dirty="0" smtClean="0">
                <a:solidFill>
                  <a:srgbClr val="7030A0"/>
                </a:solidFill>
              </a:rPr>
              <a:t>данных (иерархическая классификация и дискриминантный анализ);</a:t>
            </a:r>
          </a:p>
          <a:p>
            <a:pPr lvl="2"/>
            <a:r>
              <a:rPr lang="ru-RU" sz="1800" b="1" dirty="0" smtClean="0">
                <a:solidFill>
                  <a:schemeClr val="tx2"/>
                </a:solidFill>
              </a:rPr>
              <a:t>семантическая </a:t>
            </a:r>
            <a:r>
              <a:rPr lang="ru-RU" sz="1800" b="1" dirty="0">
                <a:solidFill>
                  <a:schemeClr val="tx2"/>
                </a:solidFill>
              </a:rPr>
              <a:t>соотнесенность высказывания по времени с ситуацией высказывания </a:t>
            </a:r>
            <a:r>
              <a:rPr lang="ru-RU" sz="1800" b="1" dirty="0" smtClean="0">
                <a:solidFill>
                  <a:schemeClr val="tx2"/>
                </a:solidFill>
                <a:cs typeface="Arial"/>
              </a:rPr>
              <a:t>→</a:t>
            </a:r>
            <a:r>
              <a:rPr lang="ru-RU" sz="1800" dirty="0" smtClean="0">
                <a:solidFill>
                  <a:srgbClr val="7030A0"/>
                </a:solidFill>
                <a:cs typeface="Arial"/>
              </a:rPr>
              <a:t> </a:t>
            </a:r>
            <a:r>
              <a:rPr lang="ru-RU" sz="1800" b="1" dirty="0" smtClean="0">
                <a:solidFill>
                  <a:srgbClr val="7030A0"/>
                </a:solidFill>
              </a:rPr>
              <a:t>необходимость </a:t>
            </a:r>
            <a:r>
              <a:rPr lang="ru-RU" sz="1800" b="1" dirty="0">
                <a:solidFill>
                  <a:srgbClr val="7030A0"/>
                </a:solidFill>
              </a:rPr>
              <a:t>использования не только уровневых статистических индикаторов, но и приростных </a:t>
            </a:r>
            <a:r>
              <a:rPr lang="ru-RU" sz="1800" b="1" dirty="0" smtClean="0">
                <a:solidFill>
                  <a:srgbClr val="7030A0"/>
                </a:solidFill>
              </a:rPr>
              <a:t>показателей</a:t>
            </a: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9853" y="116632"/>
            <a:ext cx="7632848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+mn-lt"/>
                <a:cs typeface="+mn-cs"/>
              </a:rPr>
              <a:t>Эпистемология выделяет два вида </a:t>
            </a:r>
            <a:r>
              <a:rPr lang="ru-RU" sz="2800" dirty="0" smtClean="0">
                <a:solidFill>
                  <a:srgbClr val="C00000"/>
                </a:solidFill>
                <a:latin typeface="+mn-lt"/>
                <a:cs typeface="+mn-cs"/>
              </a:rPr>
              <a:t>контекста:</a:t>
            </a:r>
          </a:p>
          <a:p>
            <a:pPr marL="108000" indent="-342900" eaLnBrk="0" hangingPunct="0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r>
              <a:rPr lang="ru-RU" sz="2400" dirty="0">
                <a:solidFill>
                  <a:srgbClr val="C00000"/>
                </a:solidFill>
                <a:latin typeface="+mn-lt"/>
                <a:cs typeface="+mn-cs"/>
              </a:rPr>
              <a:t>внешний контекст – </a:t>
            </a:r>
            <a:r>
              <a:rPr lang="ru-RU" sz="2400" dirty="0">
                <a:solidFill>
                  <a:srgbClr val="7030A0"/>
                </a:solidFill>
                <a:latin typeface="+mn-lt"/>
                <a:cs typeface="+mn-cs"/>
              </a:rPr>
              <a:t>сочетание условий внешней </a:t>
            </a:r>
            <a:r>
              <a:rPr lang="ru-RU" sz="2400" dirty="0" smtClean="0">
                <a:solidFill>
                  <a:srgbClr val="7030A0"/>
                </a:solidFill>
                <a:latin typeface="+mn-lt"/>
                <a:cs typeface="+mn-cs"/>
              </a:rPr>
              <a:t>среды изучаемого процесса;</a:t>
            </a:r>
            <a:endParaRPr lang="ru-RU" sz="2400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108000" indent="-342900" eaLnBrk="0" hangingPunct="0">
              <a:lnSpc>
                <a:spcPct val="80000"/>
              </a:lnSpc>
              <a:spcBef>
                <a:spcPts val="0"/>
              </a:spcBef>
              <a:buChar char="•"/>
            </a:pPr>
            <a:r>
              <a:rPr lang="ru-RU" sz="2400" dirty="0">
                <a:solidFill>
                  <a:srgbClr val="C00000"/>
                </a:solidFill>
                <a:latin typeface="+mn-lt"/>
                <a:cs typeface="+mn-cs"/>
              </a:rPr>
              <a:t>внутренний </a:t>
            </a:r>
            <a:r>
              <a:rPr lang="ru-RU" sz="2400" dirty="0" smtClean="0">
                <a:solidFill>
                  <a:srgbClr val="C00000"/>
                </a:solidFill>
                <a:latin typeface="+mn-lt"/>
                <a:cs typeface="+mn-cs"/>
              </a:rPr>
              <a:t>(индивидуальный) контекст –</a:t>
            </a:r>
            <a:r>
              <a:rPr lang="ru-RU" sz="2400" dirty="0" smtClean="0">
                <a:solidFill>
                  <a:srgbClr val="7030A0"/>
                </a:solidFill>
                <a:latin typeface="+mn-lt"/>
                <a:cs typeface="+mn-cs"/>
              </a:rPr>
              <a:t>сочетание личных характеристик </a:t>
            </a:r>
            <a:r>
              <a:rPr lang="ru-RU" sz="2400" dirty="0">
                <a:solidFill>
                  <a:srgbClr val="7030A0"/>
                </a:solidFill>
                <a:latin typeface="+mn-lt"/>
                <a:cs typeface="+mn-cs"/>
              </a:rPr>
              <a:t>индивида, выбирающего (или не выбирающего) предпринимательство в качестве формы экономического </a:t>
            </a:r>
            <a:r>
              <a:rPr lang="ru-RU" sz="2400" dirty="0" smtClean="0">
                <a:solidFill>
                  <a:srgbClr val="7030A0"/>
                </a:solidFill>
                <a:latin typeface="+mn-lt"/>
                <a:cs typeface="+mn-cs"/>
              </a:rPr>
              <a:t>поведения </a:t>
            </a:r>
          </a:p>
        </p:txBody>
      </p:sp>
    </p:spTree>
    <p:extLst>
      <p:ext uri="{BB962C8B-B14F-4D97-AF65-F5344CB8AC3E}">
        <p14:creationId xmlns:p14="http://schemas.microsoft.com/office/powerpoint/2010/main" val="13664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90" y="116632"/>
            <a:ext cx="8108709" cy="12961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600" b="1" i="1" dirty="0" smtClean="0">
                <a:solidFill>
                  <a:srgbClr val="7030A0"/>
                </a:solidFill>
              </a:rPr>
              <a:t>Источники </a:t>
            </a:r>
            <a:r>
              <a:rPr lang="ru-RU" sz="2600" b="1" i="1" dirty="0" err="1" smtClean="0">
                <a:solidFill>
                  <a:srgbClr val="7030A0"/>
                </a:solidFill>
              </a:rPr>
              <a:t>микроданных</a:t>
            </a:r>
            <a:r>
              <a:rPr lang="ru-RU" sz="2600" b="1" i="1" dirty="0" smtClean="0">
                <a:solidFill>
                  <a:srgbClr val="7030A0"/>
                </a:solidFill>
              </a:rPr>
              <a:t> для описания внутреннего контекста и оценки интенсивности предпринимательского старта: БД социологического </a:t>
            </a:r>
            <a:r>
              <a:rPr lang="ru-RU" sz="2600" b="1" i="1" dirty="0" err="1" smtClean="0">
                <a:solidFill>
                  <a:srgbClr val="7030A0"/>
                </a:solidFill>
              </a:rPr>
              <a:t>мегаопроса</a:t>
            </a:r>
            <a:r>
              <a:rPr lang="ru-RU" sz="2600" b="1" i="1" dirty="0" smtClean="0">
                <a:solidFill>
                  <a:srgbClr val="7030A0"/>
                </a:solidFill>
              </a:rPr>
              <a:t> </a:t>
            </a:r>
            <a:r>
              <a:rPr lang="ru-RU" sz="2600" b="1" i="1" dirty="0" err="1" smtClean="0">
                <a:solidFill>
                  <a:srgbClr val="7030A0"/>
                </a:solidFill>
              </a:rPr>
              <a:t>Георейтинг</a:t>
            </a:r>
            <a:endParaRPr lang="ru-RU" sz="2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521" y="1289824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Метод наблюдения: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трёхступенчатый стратифицированный (районированный выборочного опрос трудоспособного населения </a:t>
            </a:r>
            <a:r>
              <a:rPr lang="ru-RU" sz="2000" dirty="0">
                <a:latin typeface="+mn-lt"/>
              </a:rPr>
              <a:t>от 18 </a:t>
            </a:r>
            <a:r>
              <a:rPr lang="ru-RU" sz="2000" dirty="0" smtClean="0">
                <a:latin typeface="+mn-lt"/>
              </a:rPr>
              <a:t>и старше методом «лицом –к-лицу»).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Охват: </a:t>
            </a:r>
            <a:r>
              <a:rPr lang="ru-RU" sz="2000" dirty="0" smtClean="0">
                <a:latin typeface="+mn-lt"/>
              </a:rPr>
              <a:t>139,9 </a:t>
            </a:r>
            <a:r>
              <a:rPr lang="ru-RU" sz="2000" dirty="0">
                <a:latin typeface="+mn-lt"/>
              </a:rPr>
              <a:t>млн. человек (или 98,6% </a:t>
            </a:r>
            <a:r>
              <a:rPr lang="ru-RU" sz="2000" dirty="0" smtClean="0">
                <a:latin typeface="+mn-lt"/>
              </a:rPr>
              <a:t>населения)</a:t>
            </a:r>
            <a:r>
              <a:rPr lang="ru-RU" sz="2000" baseline="30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в 79 </a:t>
            </a:r>
            <a:r>
              <a:rPr lang="ru-RU" sz="2000" dirty="0">
                <a:latin typeface="+mn-lt"/>
              </a:rPr>
              <a:t>субъектах РФ</a:t>
            </a:r>
            <a:r>
              <a:rPr lang="ru-RU" sz="2000" dirty="0" smtClean="0">
                <a:latin typeface="+mn-lt"/>
              </a:rPr>
              <a:t>.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Численность выборки: </a:t>
            </a:r>
            <a:r>
              <a:rPr lang="ru-RU" sz="2000" dirty="0">
                <a:latin typeface="+mn-lt"/>
              </a:rPr>
              <a:t>56,9 тыс. </a:t>
            </a:r>
            <a:r>
              <a:rPr lang="ru-RU" sz="2000" dirty="0" smtClean="0">
                <a:latin typeface="+mn-lt"/>
              </a:rPr>
              <a:t>респондентов (по </a:t>
            </a:r>
            <a:r>
              <a:rPr lang="ru-RU" sz="2000" dirty="0">
                <a:latin typeface="+mn-lt"/>
              </a:rPr>
              <a:t>800 респондентов в 58 субъектах </a:t>
            </a:r>
            <a:r>
              <a:rPr lang="ru-RU" sz="2000" dirty="0" smtClean="0">
                <a:latin typeface="+mn-lt"/>
              </a:rPr>
              <a:t>РФ и по </a:t>
            </a:r>
            <a:r>
              <a:rPr lang="ru-RU" sz="2000" dirty="0">
                <a:latin typeface="+mn-lt"/>
              </a:rPr>
              <a:t>500 респондентов в 21 субъекте </a:t>
            </a:r>
            <a:r>
              <a:rPr lang="ru-RU" sz="2000" dirty="0" smtClean="0">
                <a:latin typeface="+mn-lt"/>
              </a:rPr>
              <a:t>РФ).</a:t>
            </a:r>
            <a:endParaRPr lang="ru-RU" sz="2000" dirty="0">
              <a:latin typeface="+mn-lt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Общее кол-во населенных 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пунктов в </a:t>
            </a: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выборке</a:t>
            </a:r>
            <a:r>
              <a:rPr lang="ru-RU" sz="2000" b="1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2335, </a:t>
            </a:r>
            <a:r>
              <a:rPr lang="ru-RU" sz="2000" dirty="0">
                <a:latin typeface="+mn-lt"/>
              </a:rPr>
              <a:t>в </a:t>
            </a:r>
            <a:r>
              <a:rPr lang="ru-RU" sz="2000" dirty="0" smtClean="0">
                <a:latin typeface="+mn-lt"/>
              </a:rPr>
              <a:t>т. ч. 77 </a:t>
            </a:r>
            <a:r>
              <a:rPr lang="ru-RU" sz="2000" dirty="0">
                <a:latin typeface="+mn-lt"/>
              </a:rPr>
              <a:t>республиканских, краевых или областных </a:t>
            </a:r>
            <a:r>
              <a:rPr lang="ru-RU" sz="2000" dirty="0" smtClean="0">
                <a:latin typeface="+mn-lt"/>
              </a:rPr>
              <a:t>центров (вкл. </a:t>
            </a:r>
            <a:r>
              <a:rPr lang="ru-RU" sz="2000" dirty="0">
                <a:latin typeface="+mn-lt"/>
              </a:rPr>
              <a:t>Москву и Санкт </a:t>
            </a:r>
            <a:r>
              <a:rPr lang="ru-RU" sz="2000" dirty="0" smtClean="0">
                <a:latin typeface="+mn-lt"/>
              </a:rPr>
              <a:t>– Петербург), </a:t>
            </a:r>
            <a:r>
              <a:rPr lang="ru-RU" sz="2000" dirty="0">
                <a:latin typeface="+mn-lt"/>
              </a:rPr>
              <a:t>683 города, 282 поселка городского типа и 1293 села.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Выборка репрезентативна </a:t>
            </a:r>
            <a:r>
              <a:rPr lang="ru-RU" sz="2000" dirty="0">
                <a:latin typeface="+mn-lt"/>
              </a:rPr>
              <a:t>в отношении населения каждого из субъектов </a:t>
            </a:r>
            <a:r>
              <a:rPr lang="ru-RU" sz="2000" dirty="0" smtClean="0">
                <a:latin typeface="+mn-lt"/>
              </a:rPr>
              <a:t>РФ, </a:t>
            </a:r>
            <a:r>
              <a:rPr lang="ru-RU" sz="2000" dirty="0">
                <a:latin typeface="+mn-lt"/>
              </a:rPr>
              <a:t>принимавшего участие в проекте. </a:t>
            </a:r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Для </a:t>
            </a:r>
            <a:r>
              <a:rPr lang="ru-RU" sz="2000" dirty="0">
                <a:latin typeface="+mn-lt"/>
              </a:rPr>
              <a:t>суммарных результатов </a:t>
            </a:r>
            <a:r>
              <a:rPr lang="ru-RU" sz="2000" dirty="0" smtClean="0">
                <a:latin typeface="+mn-lt"/>
              </a:rPr>
              <a:t>статистическая </a:t>
            </a:r>
            <a:r>
              <a:rPr lang="ru-RU" sz="2000" dirty="0">
                <a:latin typeface="+mn-lt"/>
              </a:rPr>
              <a:t>погрешность не превышает 1</a:t>
            </a:r>
            <a:r>
              <a:rPr lang="ru-RU" sz="2000" dirty="0" smtClean="0">
                <a:latin typeface="+mn-lt"/>
              </a:rPr>
              <a:t>%.</a:t>
            </a:r>
            <a:endParaRPr lang="ru-RU" sz="2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5448143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Анкета:  </a:t>
            </a:r>
            <a:r>
              <a:rPr lang="ru-RU" sz="2000" dirty="0">
                <a:latin typeface="+mn-lt"/>
              </a:rPr>
              <a:t>18 вопросов, </a:t>
            </a:r>
            <a:r>
              <a:rPr lang="ru-RU" sz="2000" dirty="0" smtClean="0">
                <a:latin typeface="+mn-lt"/>
              </a:rPr>
              <a:t>в </a:t>
            </a:r>
            <a:r>
              <a:rPr lang="ru-RU" sz="2000" dirty="0" err="1" smtClean="0">
                <a:latin typeface="+mn-lt"/>
              </a:rPr>
              <a:t>т.ч</a:t>
            </a:r>
            <a:r>
              <a:rPr lang="ru-RU" sz="2000" dirty="0" smtClean="0">
                <a:latin typeface="+mn-lt"/>
              </a:rPr>
              <a:t>. 8 базовых (социально-демографический блок, стандартные формулировки </a:t>
            </a:r>
            <a:r>
              <a:rPr lang="ru-RU" sz="2000" dirty="0">
                <a:latin typeface="+mn-lt"/>
              </a:rPr>
              <a:t>текущих </a:t>
            </a:r>
            <a:r>
              <a:rPr lang="ru-RU" sz="2000" dirty="0" smtClean="0">
                <a:latin typeface="+mn-lt"/>
              </a:rPr>
              <a:t>обследований ФОМ) и 10 </a:t>
            </a:r>
            <a:r>
              <a:rPr lang="ru-RU" sz="2000" dirty="0">
                <a:latin typeface="+mn-lt"/>
              </a:rPr>
              <a:t>дополнительных </a:t>
            </a:r>
            <a:r>
              <a:rPr lang="ru-RU" sz="2000" dirty="0" smtClean="0">
                <a:latin typeface="+mn-lt"/>
              </a:rPr>
              <a:t>целевых вопросов о предпринимательской активности 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2745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568952" cy="3600400"/>
          </a:xfrm>
        </p:spPr>
        <p:txBody>
          <a:bodyPr/>
          <a:lstStyle/>
          <a:p>
            <a:pPr marL="252000">
              <a:spcBef>
                <a:spcPts val="1200"/>
              </a:spcBef>
            </a:pPr>
            <a:r>
              <a:rPr lang="ru-RU" dirty="0" smtClean="0">
                <a:solidFill>
                  <a:srgbClr val="C00000"/>
                </a:solidFill>
              </a:rPr>
              <a:t>Период: </a:t>
            </a:r>
            <a:r>
              <a:rPr lang="ru-RU" dirty="0" smtClean="0">
                <a:solidFill>
                  <a:srgbClr val="0070C0"/>
                </a:solidFill>
              </a:rPr>
              <a:t>с </a:t>
            </a:r>
            <a:r>
              <a:rPr lang="ru-RU" dirty="0">
                <a:solidFill>
                  <a:srgbClr val="0070C0"/>
                </a:solidFill>
              </a:rPr>
              <a:t>2009 по 2011 </a:t>
            </a:r>
            <a:r>
              <a:rPr lang="ru-RU" dirty="0" smtClean="0">
                <a:solidFill>
                  <a:srgbClr val="0070C0"/>
                </a:solidFill>
              </a:rPr>
              <a:t>год</a:t>
            </a:r>
          </a:p>
          <a:p>
            <a:pPr marL="252000">
              <a:spcBef>
                <a:spcPts val="1200"/>
              </a:spcBef>
            </a:pPr>
            <a:r>
              <a:rPr lang="ru-RU" dirty="0" smtClean="0">
                <a:solidFill>
                  <a:srgbClr val="C00000"/>
                </a:solidFill>
              </a:rPr>
              <a:t>Статистическая структура: </a:t>
            </a:r>
            <a:r>
              <a:rPr lang="ru-RU" dirty="0" smtClean="0">
                <a:solidFill>
                  <a:srgbClr val="0070C0"/>
                </a:solidFill>
              </a:rPr>
              <a:t>69 </a:t>
            </a:r>
            <a:r>
              <a:rPr lang="ru-RU" dirty="0">
                <a:solidFill>
                  <a:srgbClr val="0070C0"/>
                </a:solidFill>
              </a:rPr>
              <a:t>уровневых и 46 приростных </a:t>
            </a:r>
            <a:r>
              <a:rPr lang="ru-RU" dirty="0" smtClean="0">
                <a:solidFill>
                  <a:srgbClr val="0070C0"/>
                </a:solidFill>
              </a:rPr>
              <a:t>индикаторов, </a:t>
            </a:r>
            <a:r>
              <a:rPr lang="ru-RU" dirty="0">
                <a:solidFill>
                  <a:srgbClr val="0070C0"/>
                </a:solidFill>
              </a:rPr>
              <a:t>характеризующих различные аспекты социальной, экономической, культурной и правовой </a:t>
            </a:r>
            <a:r>
              <a:rPr lang="ru-RU" dirty="0" smtClean="0">
                <a:solidFill>
                  <a:srgbClr val="0070C0"/>
                </a:solidFill>
              </a:rPr>
              <a:t>среды с детализацией по регионам РФ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3690" y="116632"/>
            <a:ext cx="8108709" cy="187220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Источники </a:t>
            </a:r>
            <a:r>
              <a:rPr lang="ru-RU" sz="2800" b="1" i="1" dirty="0" err="1" smtClean="0">
                <a:solidFill>
                  <a:srgbClr val="7030A0"/>
                </a:solidFill>
              </a:rPr>
              <a:t>макроданных</a:t>
            </a:r>
            <a:r>
              <a:rPr lang="ru-RU" sz="2800" b="1" i="1" dirty="0" smtClean="0">
                <a:solidFill>
                  <a:srgbClr val="7030A0"/>
                </a:solidFill>
              </a:rPr>
              <a:t> для </a:t>
            </a:r>
            <a:r>
              <a:rPr lang="ru-RU" sz="2800" b="1" i="1" dirty="0" err="1" smtClean="0">
                <a:solidFill>
                  <a:srgbClr val="7030A0"/>
                </a:solidFill>
              </a:rPr>
              <a:t>типологизации</a:t>
            </a:r>
            <a:r>
              <a:rPr lang="ru-RU" sz="2800" b="1" i="1" dirty="0" smtClean="0">
                <a:solidFill>
                  <a:srgbClr val="7030A0"/>
                </a:solidFill>
              </a:rPr>
              <a:t> внешнего регионального контекста: ресурсы официальной статистики Росстата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162041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Индикаторы компонентов внешнего регионального контекста </a:t>
            </a:r>
            <a:r>
              <a:rPr lang="ru-RU" sz="3200" b="1" dirty="0">
                <a:solidFill>
                  <a:srgbClr val="7030A0"/>
                </a:solidFill>
              </a:rPr>
              <a:t>предпринимательской деятельности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38740"/>
              </p:ext>
            </p:extLst>
          </p:nvPr>
        </p:nvGraphicFramePr>
        <p:xfrm>
          <a:off x="1" y="2574748"/>
          <a:ext cx="8676455" cy="4255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9256"/>
                <a:gridCol w="3918397"/>
                <a:gridCol w="1469400"/>
                <a:gridCol w="1469402"/>
              </a:tblGrid>
              <a:tr h="6887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Компоненты контекста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</a:rPr>
                        <a:t>Индикаторы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Периоды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Уровневые показатели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Темпы роста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53">
                <a:tc rowSpan="3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Демография 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Плотность населения, чел на км2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2009,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2010,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2011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2010/2009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2011/2010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Удельный вес городского населения, %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</a:rPr>
                        <a:t>К-т </a:t>
                      </a: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демографической нагрузки (на 1000 чел трудоспособного возраста)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730">
                <a:tc rowSpan="4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</a:rPr>
                        <a:t>Занятость и безработица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</a:rPr>
                        <a:t>Напряженность </a:t>
                      </a: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на рынке 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</a:rPr>
                        <a:t>труда (на конец года; человек)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2009,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2010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</a:rPr>
                        <a:t>, 2011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effectLst/>
                        </a:rPr>
                        <a:t>2010/2009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effectLst/>
                        </a:rPr>
                        <a:t>2011/2010</a:t>
                      </a:r>
                      <a:endParaRPr lang="ru-RU" sz="20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Уровень безработицы, %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Уровень экономической активности населения, %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</a:rPr>
                        <a:t>Среднегодовая численность занятых в экономике, чел.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285" marR="172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7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стель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ppt/theme/themeOverride2.xml><?xml version="1.0" encoding="utf-8"?>
<a:themeOverride xmlns:a="http://schemas.openxmlformats.org/drawingml/2006/main">
  <a:clrScheme name="Пастель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ppt/theme/themeOverride3.xml><?xml version="1.0" encoding="utf-8"?>
<a:themeOverride xmlns:a="http://schemas.openxmlformats.org/drawingml/2006/main">
  <a:clrScheme name="Пастель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ppt/theme/themeOverride4.xml><?xml version="1.0" encoding="utf-8"?>
<a:themeOverride xmlns:a="http://schemas.openxmlformats.org/drawingml/2006/main">
  <a:clrScheme name="Пастель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ppt/theme/themeOverride5.xml><?xml version="1.0" encoding="utf-8"?>
<a:themeOverride xmlns:a="http://schemas.openxmlformats.org/drawingml/2006/main">
  <a:clrScheme name="Пастель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ppt/theme/themeOverride6.xml><?xml version="1.0" encoding="utf-8"?>
<a:themeOverride xmlns:a="http://schemas.openxmlformats.org/drawingml/2006/main">
  <a:clrScheme name="Пастель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ppt/theme/themeOverride7.xml><?xml version="1.0" encoding="utf-8"?>
<a:themeOverride xmlns:a="http://schemas.openxmlformats.org/drawingml/2006/main">
  <a:clrScheme name="Пастель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15233</TotalTime>
  <Words>2163</Words>
  <Application>Microsoft Office PowerPoint</Application>
  <PresentationFormat>Экран (4:3)</PresentationFormat>
  <Paragraphs>369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Пастель</vt:lpstr>
      <vt:lpstr>Факторы оценки непредпринимателями рамочных условий предпринимательской деятельности в условиях различного социально-экономического контекста в регионе</vt:lpstr>
      <vt:lpstr>Актуальность исследования</vt:lpstr>
      <vt:lpstr>Презентация PowerPoint</vt:lpstr>
      <vt:lpstr>Основные параметры исследования</vt:lpstr>
      <vt:lpstr>Базовые подходы к анализу</vt:lpstr>
      <vt:lpstr>Статистическая методология анализа</vt:lpstr>
      <vt:lpstr>Источники микроданных для описания внутреннего контекста и оценки интенсивности предпринимательского старта: БД социологического мегаопроса Георейтинг</vt:lpstr>
      <vt:lpstr>Источники макроданных для типологизации внешнего регионального контекста: ресурсы официальной статистики Росстата</vt:lpstr>
      <vt:lpstr>Индикаторы компонентов внешнего регионального контекста предпринимательской деятельности</vt:lpstr>
      <vt:lpstr>Индикаторы компонентов внешнего регионального контекста предпринимательской деятельности</vt:lpstr>
      <vt:lpstr>Индикаторы компонентов внешнего регионального контекста предпринимательской деятельности</vt:lpstr>
      <vt:lpstr>Методика типологизации социально-экономического контекста в регионах РФ</vt:lpstr>
      <vt:lpstr>Результаты типологизации социально-экономического контекста в регионах РФ</vt:lpstr>
      <vt:lpstr>Презентация PowerPoint</vt:lpstr>
      <vt:lpstr>Презентация PowerPoint</vt:lpstr>
      <vt:lpstr>Моделирование факторов оптимистичности непредпринимательских слоёв населения относительно перспективности предпринимательского старта в однородных по социально-экономическому контексту региональных кластерах методом линейного дискриминанта по Фишеру</vt:lpstr>
      <vt:lpstr>Модель линейного дискриминанта по Фишеру (ЛДф)</vt:lpstr>
      <vt:lpstr>Факторы, определяющие оптимистичность оценки перспектив развития РУПД для непредпринимательских слоёв населения</vt:lpstr>
      <vt:lpstr>Факторы, определяющие оптимистичность оценки перспектив развития РУПД для непредпринимательских слоёв населения</vt:lpstr>
      <vt:lpstr>Факторы, определяющие оптимистичность оценки перспектив развития РУПД для непредпринимательских слоёв населения</vt:lpstr>
      <vt:lpstr>Очень краткие выводы</vt:lpstr>
      <vt:lpstr>Практические рекомендации</vt:lpstr>
      <vt:lpstr>Существенно повысить уровень вовлеченности россиян в предпринимательство при неизменных экономических и инфраструктурных условиях могут:</vt:lpstr>
      <vt:lpstr>БЛАГОДАРИМ ЗА ВНИМАНИЕ!</vt:lpstr>
    </vt:vector>
  </TitlesOfParts>
  <Company>ГУ-ВШЭ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 классификации субъектов РФ по качеству предпринимательского потенциала</dc:title>
  <dc:creator>Студент ГУ-ВШЭ</dc:creator>
  <cp:lastModifiedBy>Admin</cp:lastModifiedBy>
  <cp:revision>489</cp:revision>
  <cp:lastPrinted>2012-12-10T22:56:39Z</cp:lastPrinted>
  <dcterms:created xsi:type="dcterms:W3CDTF">2012-03-04T19:50:08Z</dcterms:created>
  <dcterms:modified xsi:type="dcterms:W3CDTF">2016-02-04T12:24:59Z</dcterms:modified>
</cp:coreProperties>
</file>